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handoutMasterIdLst>
    <p:handoutMasterId r:id="rId40"/>
  </p:handoutMasterIdLst>
  <p:sldIdLst>
    <p:sldId id="257" r:id="rId2"/>
    <p:sldId id="606" r:id="rId3"/>
    <p:sldId id="607" r:id="rId4"/>
    <p:sldId id="608" r:id="rId5"/>
    <p:sldId id="609" r:id="rId6"/>
    <p:sldId id="610" r:id="rId7"/>
    <p:sldId id="703" r:id="rId8"/>
    <p:sldId id="612" r:id="rId9"/>
    <p:sldId id="613" r:id="rId10"/>
    <p:sldId id="614" r:id="rId11"/>
    <p:sldId id="871" r:id="rId12"/>
    <p:sldId id="872" r:id="rId13"/>
    <p:sldId id="839" r:id="rId14"/>
    <p:sldId id="869" r:id="rId15"/>
    <p:sldId id="873" r:id="rId16"/>
    <p:sldId id="843" r:id="rId17"/>
    <p:sldId id="844" r:id="rId18"/>
    <p:sldId id="845" r:id="rId19"/>
    <p:sldId id="846" r:id="rId20"/>
    <p:sldId id="847" r:id="rId21"/>
    <p:sldId id="848" r:id="rId22"/>
    <p:sldId id="849" r:id="rId23"/>
    <p:sldId id="850" r:id="rId24"/>
    <p:sldId id="856" r:id="rId25"/>
    <p:sldId id="857" r:id="rId26"/>
    <p:sldId id="858" r:id="rId27"/>
    <p:sldId id="859" r:id="rId28"/>
    <p:sldId id="860" r:id="rId29"/>
    <p:sldId id="861" r:id="rId30"/>
    <p:sldId id="862" r:id="rId31"/>
    <p:sldId id="863" r:id="rId32"/>
    <p:sldId id="864" r:id="rId33"/>
    <p:sldId id="865" r:id="rId34"/>
    <p:sldId id="866" r:id="rId35"/>
    <p:sldId id="867" r:id="rId36"/>
    <p:sldId id="868" r:id="rId37"/>
    <p:sldId id="870" r:id="rId38"/>
  </p:sldIdLst>
  <p:sldSz cx="9361488" cy="6840538"/>
  <p:notesSz cx="6796088" cy="9869488"/>
  <p:defaultTextStyle>
    <a:defPPr>
      <a:defRPr lang="de-AT"/>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93">
          <p15:clr>
            <a:srgbClr val="A4A3A4"/>
          </p15:clr>
        </p15:guide>
        <p15:guide id="2" pos="4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33"/>
    <a:srgbClr val="00FF00"/>
    <a:srgbClr val="0073AF"/>
    <a:srgbClr val="E8943B"/>
    <a:srgbClr val="FF5A0A"/>
    <a:srgbClr val="FF0000"/>
    <a:srgbClr val="00AAE1"/>
    <a:srgbClr val="6E91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46" autoAdjust="0"/>
    <p:restoredTop sz="94590" autoAdjust="0"/>
  </p:normalViewPr>
  <p:slideViewPr>
    <p:cSldViewPr>
      <p:cViewPr varScale="1">
        <p:scale>
          <a:sx n="73" d="100"/>
          <a:sy n="73" d="100"/>
        </p:scale>
        <p:origin x="1182" y="72"/>
      </p:cViewPr>
      <p:guideLst>
        <p:guide orient="horz" pos="793"/>
        <p:guide pos="4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3713"/>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defRPr sz="1200">
                <a:latin typeface="Arial Narrow" pitchFamily="34" charset="0"/>
              </a:defRPr>
            </a:lvl1pPr>
          </a:lstStyle>
          <a:p>
            <a:pPr>
              <a:defRPr/>
            </a:pPr>
            <a:endParaRPr lang="de-DE"/>
          </a:p>
        </p:txBody>
      </p:sp>
      <p:sp>
        <p:nvSpPr>
          <p:cNvPr id="16387" name="Rectangle 3"/>
          <p:cNvSpPr>
            <a:spLocks noGrp="1" noChangeArrowheads="1"/>
          </p:cNvSpPr>
          <p:nvPr>
            <p:ph type="dt" sz="quarter" idx="1"/>
          </p:nvPr>
        </p:nvSpPr>
        <p:spPr bwMode="auto">
          <a:xfrm>
            <a:off x="3851275" y="0"/>
            <a:ext cx="2944813" cy="493713"/>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lgn="r">
              <a:defRPr sz="1200">
                <a:latin typeface="Arial Narrow" pitchFamily="34" charset="0"/>
              </a:defRPr>
            </a:lvl1pPr>
          </a:lstStyle>
          <a:p>
            <a:pPr>
              <a:defRPr/>
            </a:pPr>
            <a:endParaRPr lang="de-DE"/>
          </a:p>
        </p:txBody>
      </p:sp>
      <p:sp>
        <p:nvSpPr>
          <p:cNvPr id="16388" name="Rectangle 4"/>
          <p:cNvSpPr>
            <a:spLocks noGrp="1" noChangeArrowheads="1"/>
          </p:cNvSpPr>
          <p:nvPr>
            <p:ph type="ftr" sz="quarter" idx="2"/>
          </p:nvPr>
        </p:nvSpPr>
        <p:spPr bwMode="auto">
          <a:xfrm>
            <a:off x="0" y="9375775"/>
            <a:ext cx="2944813" cy="493713"/>
          </a:xfrm>
          <a:prstGeom prst="rect">
            <a:avLst/>
          </a:prstGeom>
          <a:noFill/>
          <a:ln w="9525">
            <a:noFill/>
            <a:miter lim="800000"/>
            <a:headEnd/>
            <a:tailEnd/>
          </a:ln>
          <a:effectLst/>
        </p:spPr>
        <p:txBody>
          <a:bodyPr vert="horz" wrap="square" lIns="91436" tIns="45717" rIns="91436" bIns="45717" numCol="1" anchor="b" anchorCtr="0" compatLnSpc="1">
            <a:prstTxWarp prst="textNoShape">
              <a:avLst/>
            </a:prstTxWarp>
          </a:bodyPr>
          <a:lstStyle>
            <a:lvl1pPr>
              <a:defRPr sz="1200">
                <a:latin typeface="Arial Narrow" pitchFamily="34" charset="0"/>
              </a:defRPr>
            </a:lvl1pPr>
          </a:lstStyle>
          <a:p>
            <a:pPr>
              <a:defRPr/>
            </a:pPr>
            <a:endParaRPr lang="de-DE"/>
          </a:p>
        </p:txBody>
      </p:sp>
      <p:sp>
        <p:nvSpPr>
          <p:cNvPr id="16389" name="Rectangle 5"/>
          <p:cNvSpPr>
            <a:spLocks noGrp="1" noChangeArrowheads="1"/>
          </p:cNvSpPr>
          <p:nvPr>
            <p:ph type="sldNum" sz="quarter" idx="3"/>
          </p:nvPr>
        </p:nvSpPr>
        <p:spPr bwMode="auto">
          <a:xfrm>
            <a:off x="3851275" y="9375775"/>
            <a:ext cx="2944813" cy="493713"/>
          </a:xfrm>
          <a:prstGeom prst="rect">
            <a:avLst/>
          </a:prstGeom>
          <a:noFill/>
          <a:ln w="9525">
            <a:noFill/>
            <a:miter lim="800000"/>
            <a:headEnd/>
            <a:tailEnd/>
          </a:ln>
          <a:effectLst/>
        </p:spPr>
        <p:txBody>
          <a:bodyPr vert="horz" wrap="square" lIns="91436" tIns="45717" rIns="91436" bIns="45717" numCol="1" anchor="b" anchorCtr="0" compatLnSpc="1">
            <a:prstTxWarp prst="textNoShape">
              <a:avLst/>
            </a:prstTxWarp>
          </a:bodyPr>
          <a:lstStyle>
            <a:lvl1pPr algn="r">
              <a:defRPr sz="1200">
                <a:latin typeface="Arial Narrow" pitchFamily="34" charset="0"/>
              </a:defRPr>
            </a:lvl1pPr>
          </a:lstStyle>
          <a:p>
            <a:pPr>
              <a:defRPr/>
            </a:pPr>
            <a:fld id="{66688D64-8C7E-4960-9788-5951B8930022}" type="slidenum">
              <a:rPr lang="de-DE"/>
              <a:pPr>
                <a:defRPr/>
              </a:pPr>
              <a:t>‹Nr.›</a:t>
            </a:fld>
            <a:endParaRPr lang="de-DE"/>
          </a:p>
        </p:txBody>
      </p:sp>
    </p:spTree>
    <p:extLst>
      <p:ext uri="{BB962C8B-B14F-4D97-AF65-F5344CB8AC3E}">
        <p14:creationId xmlns:p14="http://schemas.microsoft.com/office/powerpoint/2010/main" val="541088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4813" cy="493713"/>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defRPr sz="1200">
                <a:latin typeface="Arial Narrow" pitchFamily="34" charset="0"/>
              </a:defRPr>
            </a:lvl1pPr>
          </a:lstStyle>
          <a:p>
            <a:pPr>
              <a:defRPr/>
            </a:pPr>
            <a:endParaRPr lang="de-DE"/>
          </a:p>
        </p:txBody>
      </p:sp>
      <p:sp>
        <p:nvSpPr>
          <p:cNvPr id="5123" name="Rectangle 3"/>
          <p:cNvSpPr>
            <a:spLocks noGrp="1" noChangeArrowheads="1"/>
          </p:cNvSpPr>
          <p:nvPr>
            <p:ph type="dt" idx="1"/>
          </p:nvPr>
        </p:nvSpPr>
        <p:spPr bwMode="auto">
          <a:xfrm>
            <a:off x="3851275" y="0"/>
            <a:ext cx="2944813" cy="493713"/>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lgn="r">
              <a:defRPr sz="1200">
                <a:latin typeface="Arial Narrow" pitchFamily="34" charset="0"/>
              </a:defRPr>
            </a:lvl1pPr>
          </a:lstStyle>
          <a:p>
            <a:pPr>
              <a:defRPr/>
            </a:pPr>
            <a:endParaRPr lang="de-DE"/>
          </a:p>
        </p:txBody>
      </p:sp>
      <p:sp>
        <p:nvSpPr>
          <p:cNvPr id="31748" name="Rectangle 4"/>
          <p:cNvSpPr>
            <a:spLocks noGrp="1" noRot="1" noChangeAspect="1" noChangeArrowheads="1" noTextEdit="1"/>
          </p:cNvSpPr>
          <p:nvPr>
            <p:ph type="sldImg" idx="2"/>
          </p:nvPr>
        </p:nvSpPr>
        <p:spPr bwMode="auto">
          <a:xfrm>
            <a:off x="865188" y="739775"/>
            <a:ext cx="5065712"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06463" y="4689475"/>
            <a:ext cx="4983162" cy="4440238"/>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9375775"/>
            <a:ext cx="2944813" cy="493713"/>
          </a:xfrm>
          <a:prstGeom prst="rect">
            <a:avLst/>
          </a:prstGeom>
          <a:noFill/>
          <a:ln w="9525">
            <a:noFill/>
            <a:miter lim="800000"/>
            <a:headEnd/>
            <a:tailEnd/>
          </a:ln>
          <a:effectLst/>
        </p:spPr>
        <p:txBody>
          <a:bodyPr vert="horz" wrap="square" lIns="91436" tIns="45717" rIns="91436" bIns="45717" numCol="1" anchor="b" anchorCtr="0" compatLnSpc="1">
            <a:prstTxWarp prst="textNoShape">
              <a:avLst/>
            </a:prstTxWarp>
          </a:bodyPr>
          <a:lstStyle>
            <a:lvl1pPr>
              <a:defRPr sz="1200">
                <a:latin typeface="Arial Narrow" pitchFamily="34" charset="0"/>
              </a:defRPr>
            </a:lvl1pPr>
          </a:lstStyle>
          <a:p>
            <a:pPr>
              <a:defRPr/>
            </a:pPr>
            <a:endParaRPr lang="de-DE"/>
          </a:p>
        </p:txBody>
      </p:sp>
      <p:sp>
        <p:nvSpPr>
          <p:cNvPr id="5127" name="Rectangle 7"/>
          <p:cNvSpPr>
            <a:spLocks noGrp="1" noChangeArrowheads="1"/>
          </p:cNvSpPr>
          <p:nvPr>
            <p:ph type="sldNum" sz="quarter" idx="5"/>
          </p:nvPr>
        </p:nvSpPr>
        <p:spPr bwMode="auto">
          <a:xfrm>
            <a:off x="3851275" y="9375775"/>
            <a:ext cx="2944813" cy="493713"/>
          </a:xfrm>
          <a:prstGeom prst="rect">
            <a:avLst/>
          </a:prstGeom>
          <a:noFill/>
          <a:ln w="9525">
            <a:noFill/>
            <a:miter lim="800000"/>
            <a:headEnd/>
            <a:tailEnd/>
          </a:ln>
          <a:effectLst/>
        </p:spPr>
        <p:txBody>
          <a:bodyPr vert="horz" wrap="square" lIns="91436" tIns="45717" rIns="91436" bIns="45717" numCol="1" anchor="b" anchorCtr="0" compatLnSpc="1">
            <a:prstTxWarp prst="textNoShape">
              <a:avLst/>
            </a:prstTxWarp>
          </a:bodyPr>
          <a:lstStyle>
            <a:lvl1pPr algn="r">
              <a:defRPr sz="1200">
                <a:latin typeface="Arial Narrow" pitchFamily="34" charset="0"/>
              </a:defRPr>
            </a:lvl1pPr>
          </a:lstStyle>
          <a:p>
            <a:pPr>
              <a:defRPr/>
            </a:pPr>
            <a:fld id="{2DD86A6E-30A1-4458-ACE2-A4DD2F65C12C}" type="slidenum">
              <a:rPr lang="de-DE"/>
              <a:pPr>
                <a:defRPr/>
              </a:pPr>
              <a:t>‹Nr.›</a:t>
            </a:fld>
            <a:endParaRPr lang="de-DE"/>
          </a:p>
        </p:txBody>
      </p:sp>
    </p:spTree>
    <p:extLst>
      <p:ext uri="{BB962C8B-B14F-4D97-AF65-F5344CB8AC3E}">
        <p14:creationId xmlns:p14="http://schemas.microsoft.com/office/powerpoint/2010/main" val="2031414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046B6-949B-488C-B283-FA9DF227E99A}" type="slidenum">
              <a:rPr lang="de-DE"/>
              <a:pPr/>
              <a:t>8</a:t>
            </a:fld>
            <a:endParaRPr lang="de-DE"/>
          </a:p>
        </p:txBody>
      </p:sp>
      <p:sp>
        <p:nvSpPr>
          <p:cNvPr id="151554" name="Rectangle 2"/>
          <p:cNvSpPr>
            <a:spLocks noGrp="1" noRot="1" noChangeAspect="1" noChangeArrowheads="1" noTextEdit="1"/>
          </p:cNvSpPr>
          <p:nvPr>
            <p:ph type="sldImg"/>
          </p:nvPr>
        </p:nvSpPr>
        <p:spPr>
          <a:xfrm>
            <a:off x="866775" y="741363"/>
            <a:ext cx="5064125" cy="3700462"/>
          </a:xfrm>
          <a:ln/>
        </p:spPr>
      </p:sp>
      <p:sp>
        <p:nvSpPr>
          <p:cNvPr id="151555" name="Rectangle 3"/>
          <p:cNvSpPr>
            <a:spLocks noGrp="1" noChangeArrowheads="1"/>
          </p:cNvSpPr>
          <p:nvPr>
            <p:ph type="body" idx="1"/>
          </p:nvPr>
        </p:nvSpPr>
        <p:spPr>
          <a:xfrm>
            <a:off x="908779" y="4687509"/>
            <a:ext cx="4978530" cy="4441040"/>
          </a:xfrm>
        </p:spPr>
        <p:txBody>
          <a:bodyPr lIns="91459" tIns="45730" rIns="91459" bIns="45730"/>
          <a:lstStyle/>
          <a:p>
            <a:r>
              <a:rPr lang="de-DE"/>
              <a:t>Vorstellung:</a:t>
            </a:r>
          </a:p>
          <a:p>
            <a:r>
              <a:rPr lang="de-DE"/>
              <a:t>Wgt</a:t>
            </a:r>
          </a:p>
          <a:p>
            <a:pPr>
              <a:lnSpc>
                <a:spcPct val="140000"/>
              </a:lnSpc>
              <a:buFontTx/>
              <a:buChar char="•"/>
            </a:pPr>
            <a:r>
              <a:rPr lang="de-DE"/>
              <a:t>war einige jahre am institut</a:t>
            </a:r>
          </a:p>
          <a:p>
            <a:pPr>
              <a:lnSpc>
                <a:spcPct val="140000"/>
              </a:lnSpc>
              <a:buFontTx/>
              <a:buChar char="•"/>
            </a:pPr>
            <a:r>
              <a:rPr lang="de-DE"/>
              <a:t>hat dann gemeinsam mit kollegen 1998 die firma gegründet</a:t>
            </a:r>
          </a:p>
          <a:p>
            <a:pPr>
              <a:lnSpc>
                <a:spcPct val="140000"/>
              </a:lnSpc>
              <a:buFontTx/>
              <a:buChar char="•"/>
            </a:pPr>
            <a:r>
              <a:rPr lang="de-DE"/>
              <a:t>ist also ein typischer spin off</a:t>
            </a:r>
          </a:p>
          <a:p>
            <a:pPr>
              <a:lnSpc>
                <a:spcPct val="140000"/>
              </a:lnSpc>
              <a:buFontTx/>
              <a:buChar char="•"/>
            </a:pPr>
            <a:r>
              <a:rPr lang="de-DE"/>
              <a:t>s::can produziert und vermarktet das weltweit erste in-situ-und-on-line uv-vis spektrometer, mit einem besonderen schwerpunkt auf wasserwirtschaftlichen anwendungen.</a:t>
            </a:r>
          </a:p>
          <a:p>
            <a:pPr>
              <a:lnSpc>
                <a:spcPct val="140000"/>
              </a:lnSpc>
              <a:buFontTx/>
              <a:buChar char="•"/>
            </a:pPr>
            <a:r>
              <a:rPr lang="de-DE"/>
              <a:t>in gewisser weise auch ein spin off aus dem heute präsentierten projekt. Technologisch zwar ganz anders umgesetzt, aber von den methoden und applikationen her sehr ähnlich, aus den erfahrungen und empfehlungen gelernt.</a:t>
            </a:r>
          </a:p>
          <a:p>
            <a:pPr>
              <a:lnSpc>
                <a:spcPct val="140000"/>
              </a:lnSpc>
              <a:buFontTx/>
              <a:buChar char="•"/>
            </a:pPr>
            <a:r>
              <a:rPr lang="de-DE"/>
              <a:t>Zum teil hier ergebnisse übernommen, dank dem instiut</a:t>
            </a:r>
          </a:p>
          <a:p>
            <a:pPr>
              <a:lnSpc>
                <a:spcPct val="140000"/>
              </a:lnSpc>
              <a:buFontTx/>
              <a:buChar char="•"/>
            </a:pPr>
            <a:r>
              <a:rPr lang="de-DE"/>
              <a:t>Dem projekt, dem iwga-sig und den geldgebern daher sehr dankbar.</a:t>
            </a:r>
          </a:p>
          <a:p>
            <a:pPr>
              <a:buFontTx/>
              <a:buChar char="•"/>
            </a:pPr>
            <a:endParaRPr lang="de-DE"/>
          </a:p>
          <a:p>
            <a:endParaRPr lang="de-DE"/>
          </a:p>
          <a:p>
            <a:endParaRPr lang="de-DE"/>
          </a:p>
        </p:txBody>
      </p:sp>
    </p:spTree>
    <p:extLst>
      <p:ext uri="{BB962C8B-B14F-4D97-AF65-F5344CB8AC3E}">
        <p14:creationId xmlns:p14="http://schemas.microsoft.com/office/powerpoint/2010/main" val="341323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E0FE-D3BE-40B5-A481-FB5C35F8235B}" type="slidenum">
              <a:rPr lang="de-DE"/>
              <a:pPr/>
              <a:t>9</a:t>
            </a:fld>
            <a:endParaRPr lang="de-DE"/>
          </a:p>
        </p:txBody>
      </p:sp>
      <p:sp>
        <p:nvSpPr>
          <p:cNvPr id="254978" name="Rectangle 2"/>
          <p:cNvSpPr>
            <a:spLocks noGrp="1" noRot="1" noChangeAspect="1" noChangeArrowheads="1" noTextEdit="1"/>
          </p:cNvSpPr>
          <p:nvPr>
            <p:ph type="sldImg"/>
          </p:nvPr>
        </p:nvSpPr>
        <p:spPr>
          <a:xfrm>
            <a:off x="866775" y="741363"/>
            <a:ext cx="5064125" cy="3700462"/>
          </a:xfrm>
          <a:ln/>
        </p:spPr>
      </p:sp>
      <p:sp>
        <p:nvSpPr>
          <p:cNvPr id="254979" name="Rectangle 3"/>
          <p:cNvSpPr>
            <a:spLocks noGrp="1" noChangeArrowheads="1"/>
          </p:cNvSpPr>
          <p:nvPr>
            <p:ph type="body" idx="1"/>
          </p:nvPr>
        </p:nvSpPr>
        <p:spPr>
          <a:xfrm>
            <a:off x="908779" y="4687509"/>
            <a:ext cx="4978530" cy="4441040"/>
          </a:xfrm>
        </p:spPr>
        <p:txBody>
          <a:bodyPr lIns="91459" tIns="45730" rIns="91459" bIns="45730"/>
          <a:lstStyle/>
          <a:p>
            <a:r>
              <a:rPr lang="de-DE"/>
              <a:t>Vorstellung:</a:t>
            </a:r>
          </a:p>
          <a:p>
            <a:r>
              <a:rPr lang="de-DE"/>
              <a:t>Wgt</a:t>
            </a:r>
          </a:p>
          <a:p>
            <a:pPr>
              <a:lnSpc>
                <a:spcPct val="140000"/>
              </a:lnSpc>
              <a:buFontTx/>
              <a:buChar char="•"/>
            </a:pPr>
            <a:r>
              <a:rPr lang="de-DE"/>
              <a:t>war einige jahre am institut</a:t>
            </a:r>
          </a:p>
          <a:p>
            <a:pPr>
              <a:lnSpc>
                <a:spcPct val="140000"/>
              </a:lnSpc>
              <a:buFontTx/>
              <a:buChar char="•"/>
            </a:pPr>
            <a:r>
              <a:rPr lang="de-DE"/>
              <a:t>hat dann gemeinsam mit kollegen 1998 die firma gegründet</a:t>
            </a:r>
          </a:p>
          <a:p>
            <a:pPr>
              <a:lnSpc>
                <a:spcPct val="140000"/>
              </a:lnSpc>
              <a:buFontTx/>
              <a:buChar char="•"/>
            </a:pPr>
            <a:r>
              <a:rPr lang="de-DE"/>
              <a:t>ist also ein typischer spin off</a:t>
            </a:r>
          </a:p>
          <a:p>
            <a:pPr>
              <a:lnSpc>
                <a:spcPct val="140000"/>
              </a:lnSpc>
              <a:buFontTx/>
              <a:buChar char="•"/>
            </a:pPr>
            <a:r>
              <a:rPr lang="de-DE"/>
              <a:t>s::can produziert und vermarktet das weltweit erste in-situ-und-on-line uv-vis spektrometer, mit einem besonderen schwerpunkt auf wasserwirtschaftlichen anwendungen.</a:t>
            </a:r>
          </a:p>
          <a:p>
            <a:pPr>
              <a:lnSpc>
                <a:spcPct val="140000"/>
              </a:lnSpc>
              <a:buFontTx/>
              <a:buChar char="•"/>
            </a:pPr>
            <a:r>
              <a:rPr lang="de-DE"/>
              <a:t>in gewisser weise auch ein spin off aus dem heute präsentierten projekt. Technologisch zwar ganz anders umgesetzt, aber von den methoden und applikationen her sehr ähnlich, aus den erfahrungen und empfehlungen gelernt.</a:t>
            </a:r>
          </a:p>
          <a:p>
            <a:pPr>
              <a:lnSpc>
                <a:spcPct val="140000"/>
              </a:lnSpc>
              <a:buFontTx/>
              <a:buChar char="•"/>
            </a:pPr>
            <a:r>
              <a:rPr lang="de-DE"/>
              <a:t>Zum teil hier ergebnisse übernommen, dank dem instiut</a:t>
            </a:r>
          </a:p>
          <a:p>
            <a:pPr>
              <a:lnSpc>
                <a:spcPct val="140000"/>
              </a:lnSpc>
              <a:buFontTx/>
              <a:buChar char="•"/>
            </a:pPr>
            <a:r>
              <a:rPr lang="de-DE"/>
              <a:t>Dem projekt, dem iwga-sig und den geldgebern daher sehr dankbar.</a:t>
            </a:r>
          </a:p>
          <a:p>
            <a:pPr>
              <a:buFontTx/>
              <a:buChar char="•"/>
            </a:pPr>
            <a:endParaRPr lang="de-DE"/>
          </a:p>
          <a:p>
            <a:endParaRPr lang="de-DE"/>
          </a:p>
          <a:p>
            <a:endParaRPr lang="de-DE"/>
          </a:p>
        </p:txBody>
      </p:sp>
    </p:spTree>
    <p:extLst>
      <p:ext uri="{BB962C8B-B14F-4D97-AF65-F5344CB8AC3E}">
        <p14:creationId xmlns:p14="http://schemas.microsoft.com/office/powerpoint/2010/main" val="279575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155AD-50D1-488F-98BA-C28215C08BED}" type="slidenum">
              <a:rPr lang="de-DE"/>
              <a:pPr/>
              <a:t>10</a:t>
            </a:fld>
            <a:endParaRPr lang="de-DE"/>
          </a:p>
        </p:txBody>
      </p:sp>
      <p:sp>
        <p:nvSpPr>
          <p:cNvPr id="267266" name="Rectangle 2"/>
          <p:cNvSpPr>
            <a:spLocks noGrp="1" noRot="1" noChangeAspect="1" noChangeArrowheads="1" noTextEdit="1"/>
          </p:cNvSpPr>
          <p:nvPr>
            <p:ph type="sldImg"/>
          </p:nvPr>
        </p:nvSpPr>
        <p:spPr>
          <a:xfrm>
            <a:off x="866775" y="741363"/>
            <a:ext cx="5064125" cy="3700462"/>
          </a:xfrm>
          <a:ln/>
        </p:spPr>
      </p:sp>
      <p:sp>
        <p:nvSpPr>
          <p:cNvPr id="267267" name="Rectangle 3"/>
          <p:cNvSpPr>
            <a:spLocks noGrp="1" noChangeArrowheads="1"/>
          </p:cNvSpPr>
          <p:nvPr>
            <p:ph type="body" idx="1"/>
          </p:nvPr>
        </p:nvSpPr>
        <p:spPr>
          <a:xfrm>
            <a:off x="908779" y="4687509"/>
            <a:ext cx="4978530" cy="4441040"/>
          </a:xfrm>
        </p:spPr>
        <p:txBody>
          <a:bodyPr lIns="91459" tIns="45730" rIns="91459" bIns="45730"/>
          <a:lstStyle/>
          <a:p>
            <a:r>
              <a:rPr lang="de-DE"/>
              <a:t>Vorstellung:</a:t>
            </a:r>
          </a:p>
          <a:p>
            <a:r>
              <a:rPr lang="de-DE"/>
              <a:t>Wgt</a:t>
            </a:r>
          </a:p>
          <a:p>
            <a:pPr>
              <a:lnSpc>
                <a:spcPct val="140000"/>
              </a:lnSpc>
              <a:buFontTx/>
              <a:buChar char="•"/>
            </a:pPr>
            <a:r>
              <a:rPr lang="de-DE"/>
              <a:t>war einige jahre am institut</a:t>
            </a:r>
          </a:p>
          <a:p>
            <a:pPr>
              <a:lnSpc>
                <a:spcPct val="140000"/>
              </a:lnSpc>
              <a:buFontTx/>
              <a:buChar char="•"/>
            </a:pPr>
            <a:r>
              <a:rPr lang="de-DE"/>
              <a:t>hat dann gemeinsam mit kollegen 1998 die firma gegründet</a:t>
            </a:r>
          </a:p>
          <a:p>
            <a:pPr>
              <a:lnSpc>
                <a:spcPct val="140000"/>
              </a:lnSpc>
              <a:buFontTx/>
              <a:buChar char="•"/>
            </a:pPr>
            <a:r>
              <a:rPr lang="de-DE"/>
              <a:t>ist also ein typischer spin off</a:t>
            </a:r>
          </a:p>
          <a:p>
            <a:pPr>
              <a:lnSpc>
                <a:spcPct val="140000"/>
              </a:lnSpc>
              <a:buFontTx/>
              <a:buChar char="•"/>
            </a:pPr>
            <a:r>
              <a:rPr lang="de-DE"/>
              <a:t>s::can produziert und vermarktet das weltweit erste in-situ-und-on-line uv-vis spektrometer, mit einem besonderen schwerpunkt auf wasserwirtschaftlichen anwendungen.</a:t>
            </a:r>
          </a:p>
          <a:p>
            <a:pPr>
              <a:lnSpc>
                <a:spcPct val="140000"/>
              </a:lnSpc>
              <a:buFontTx/>
              <a:buChar char="•"/>
            </a:pPr>
            <a:r>
              <a:rPr lang="de-DE"/>
              <a:t>in gewisser weise auch ein spin off aus dem heute präsentierten projekt. Technologisch zwar ganz anders umgesetzt, aber von den methoden und applikationen her sehr ähnlich, aus den erfahrungen und empfehlungen gelernt.</a:t>
            </a:r>
          </a:p>
          <a:p>
            <a:pPr>
              <a:lnSpc>
                <a:spcPct val="140000"/>
              </a:lnSpc>
              <a:buFontTx/>
              <a:buChar char="•"/>
            </a:pPr>
            <a:r>
              <a:rPr lang="de-DE"/>
              <a:t>Zum teil hier ergebnisse übernommen, dank dem instiut</a:t>
            </a:r>
          </a:p>
          <a:p>
            <a:pPr>
              <a:lnSpc>
                <a:spcPct val="140000"/>
              </a:lnSpc>
              <a:buFontTx/>
              <a:buChar char="•"/>
            </a:pPr>
            <a:r>
              <a:rPr lang="de-DE"/>
              <a:t>Dem projekt, dem iwga-sig und den geldgebern daher sehr dankbar.</a:t>
            </a:r>
          </a:p>
          <a:p>
            <a:pPr>
              <a:buFontTx/>
              <a:buChar char="•"/>
            </a:pPr>
            <a:endParaRPr lang="de-DE"/>
          </a:p>
          <a:p>
            <a:endParaRPr lang="de-DE"/>
          </a:p>
          <a:p>
            <a:endParaRPr lang="de-DE"/>
          </a:p>
        </p:txBody>
      </p:sp>
    </p:spTree>
    <p:extLst>
      <p:ext uri="{BB962C8B-B14F-4D97-AF65-F5344CB8AC3E}">
        <p14:creationId xmlns:p14="http://schemas.microsoft.com/office/powerpoint/2010/main" val="20252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Rectangle 5"/>
          <p:cNvSpPr>
            <a:spLocks noGrp="1" noChangeArrowheads="1"/>
          </p:cNvSpPr>
          <p:nvPr>
            <p:ph type="sldNum" sz="quarter" idx="11"/>
          </p:nvPr>
        </p:nvSpPr>
        <p:spPr>
          <a:ln/>
        </p:spPr>
        <p:txBody>
          <a:bodyPr/>
          <a:lstStyle>
            <a:lvl1pPr>
              <a:defRPr/>
            </a:lvl1pPr>
          </a:lstStyle>
          <a:p>
            <a:pPr>
              <a:defRPr/>
            </a:pPr>
            <a:fld id="{3401E455-D71D-40A4-A49F-3D8CFE98BB12}" type="slidenum">
              <a:rPr lang="de-DE"/>
              <a:pPr>
                <a:defRPr/>
              </a:pPr>
              <a:t>‹Nr.›</a:t>
            </a:fld>
            <a:endParaRPr lang="de-DE"/>
          </a:p>
        </p:txBody>
      </p:sp>
    </p:spTree>
    <p:extLst>
      <p:ext uri="{BB962C8B-B14F-4D97-AF65-F5344CB8AC3E}">
        <p14:creationId xmlns:p14="http://schemas.microsoft.com/office/powerpoint/2010/main" val="211076138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Rectangle 5"/>
          <p:cNvSpPr>
            <a:spLocks noGrp="1" noChangeArrowheads="1"/>
          </p:cNvSpPr>
          <p:nvPr>
            <p:ph type="sldNum" sz="quarter" idx="11"/>
          </p:nvPr>
        </p:nvSpPr>
        <p:spPr>
          <a:ln/>
        </p:spPr>
        <p:txBody>
          <a:bodyPr/>
          <a:lstStyle>
            <a:lvl1pPr>
              <a:defRPr/>
            </a:lvl1pPr>
          </a:lstStyle>
          <a:p>
            <a:pPr>
              <a:defRPr/>
            </a:pPr>
            <a:fld id="{3A1E31D8-463F-4B8D-8EFE-95623C489AE2}" type="slidenum">
              <a:rPr lang="de-DE"/>
              <a:pPr>
                <a:defRPr/>
              </a:pPr>
              <a:t>‹Nr.›</a:t>
            </a:fld>
            <a:endParaRPr lang="de-DE"/>
          </a:p>
        </p:txBody>
      </p:sp>
    </p:spTree>
    <p:extLst>
      <p:ext uri="{BB962C8B-B14F-4D97-AF65-F5344CB8AC3E}">
        <p14:creationId xmlns:p14="http://schemas.microsoft.com/office/powerpoint/2010/main" val="215519659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DFBDF92-11F2-4FD0-AA99-7A37F10FD29B}" type="slidenum">
              <a:rPr lang="de-DE"/>
              <a:pPr>
                <a:defRPr/>
              </a:pPr>
              <a:t>‹Nr.›</a:t>
            </a:fld>
            <a:endParaRPr lang="de-DE"/>
          </a:p>
        </p:txBody>
      </p:sp>
    </p:spTree>
    <p:extLst>
      <p:ext uri="{BB962C8B-B14F-4D97-AF65-F5344CB8AC3E}">
        <p14:creationId xmlns:p14="http://schemas.microsoft.com/office/powerpoint/2010/main" val="395064255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pPr>
              <a:defRPr/>
            </a:pPr>
            <a:fld id="{F11029A1-D4C4-485F-B887-1FF6D098260A}" type="slidenum">
              <a:rPr lang="de-DE"/>
              <a:pPr>
                <a:defRPr/>
              </a:pPr>
              <a:t>‹Nr.›</a:t>
            </a:fld>
            <a:endParaRPr lang="de-DE"/>
          </a:p>
        </p:txBody>
      </p:sp>
    </p:spTree>
    <p:extLst>
      <p:ext uri="{BB962C8B-B14F-4D97-AF65-F5344CB8AC3E}">
        <p14:creationId xmlns:p14="http://schemas.microsoft.com/office/powerpoint/2010/main" val="3334677472"/>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8137525" y="6229350"/>
            <a:ext cx="906463" cy="360363"/>
          </a:xfrm>
        </p:spPr>
        <p:txBody>
          <a:bodyPr/>
          <a:lstStyle>
            <a:lvl1pPr>
              <a:defRPr/>
            </a:lvl1pPr>
          </a:lstStyle>
          <a:p>
            <a:fld id="{A05C4D8A-60E0-4984-88C6-5BE04A9AF4AB}" type="slidenum">
              <a:rPr lang="de-DE" altLang="de-DE"/>
              <a:pPr/>
              <a:t>‹Nr.›</a:t>
            </a:fld>
            <a:endParaRPr lang="de-DE" altLang="de-DE"/>
          </a:p>
        </p:txBody>
      </p:sp>
    </p:spTree>
    <p:extLst>
      <p:ext uri="{BB962C8B-B14F-4D97-AF65-F5344CB8AC3E}">
        <p14:creationId xmlns:p14="http://schemas.microsoft.com/office/powerpoint/2010/main" val="312472587"/>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Inhalt">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8137525" y="6229350"/>
            <a:ext cx="906463" cy="360363"/>
          </a:xfrm>
        </p:spPr>
        <p:txBody>
          <a:bodyPr/>
          <a:lstStyle>
            <a:lvl1pPr>
              <a:defRPr/>
            </a:lvl1pPr>
          </a:lstStyle>
          <a:p>
            <a:fld id="{A05C4D8A-60E0-4984-88C6-5BE04A9AF4AB}" type="slidenum">
              <a:rPr lang="de-DE" altLang="de-DE"/>
              <a:pPr/>
              <a:t>‹Nr.›</a:t>
            </a:fld>
            <a:endParaRPr lang="de-DE" altLang="de-DE"/>
          </a:p>
        </p:txBody>
      </p:sp>
    </p:spTree>
    <p:extLst>
      <p:ext uri="{BB962C8B-B14F-4D97-AF65-F5344CB8AC3E}">
        <p14:creationId xmlns:p14="http://schemas.microsoft.com/office/powerpoint/2010/main" val="297786975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lvl1pPr>
          </a:lstStyle>
          <a:p>
            <a:pPr>
              <a:defRPr/>
            </a:pPr>
            <a:fld id="{E9BD4189-5A77-41D5-820F-CDE30B8D0386}" type="slidenum">
              <a:rPr lang="de-DE"/>
              <a:pPr>
                <a:defRPr/>
              </a:pPr>
              <a:t>‹Nr.›</a:t>
            </a:fld>
            <a:endParaRPr lang="de-DE"/>
          </a:p>
        </p:txBody>
      </p:sp>
    </p:spTree>
    <p:extLst>
      <p:ext uri="{BB962C8B-B14F-4D97-AF65-F5344CB8AC3E}">
        <p14:creationId xmlns:p14="http://schemas.microsoft.com/office/powerpoint/2010/main" val="1720197916"/>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sldNum" sz="quarter" idx="4"/>
          </p:nvPr>
        </p:nvSpPr>
        <p:spPr bwMode="auto">
          <a:xfrm>
            <a:off x="8137525" y="6229350"/>
            <a:ext cx="906463" cy="360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1"/>
            </a:lvl1pPr>
          </a:lstStyle>
          <a:p>
            <a:pPr>
              <a:defRPr/>
            </a:pPr>
            <a:fld id="{7DCECABC-898B-4349-A5A0-597A8DC29EF0}" type="slidenum">
              <a:rPr lang="de-DE"/>
              <a:pPr>
                <a:defRPr/>
              </a:pPr>
              <a:t>‹Nr.›</a:t>
            </a:fld>
            <a:endParaRPr lang="de-DE"/>
          </a:p>
        </p:txBody>
      </p:sp>
      <p:sp>
        <p:nvSpPr>
          <p:cNvPr id="3101" name="Rectangle 29"/>
          <p:cNvSpPr>
            <a:spLocks noChangeArrowheads="1"/>
          </p:cNvSpPr>
          <p:nvPr userDrawn="1"/>
        </p:nvSpPr>
        <p:spPr bwMode="auto">
          <a:xfrm>
            <a:off x="7272338" y="1547813"/>
            <a:ext cx="2305050" cy="714375"/>
          </a:xfrm>
          <a:prstGeom prst="rect">
            <a:avLst/>
          </a:prstGeom>
          <a:noFill/>
          <a:ln w="9525">
            <a:noFill/>
            <a:miter lim="800000"/>
            <a:headEnd/>
            <a:tailEnd/>
          </a:ln>
          <a:effectLst/>
        </p:spPr>
        <p:txBody>
          <a:bodyPr lIns="105357" tIns="52679" rIns="105357" bIns="52679">
            <a:spAutoFit/>
          </a:bodyPr>
          <a:lstStyle/>
          <a:p>
            <a:pPr defTabSz="1054100" eaLnBrk="0" hangingPunct="0">
              <a:lnSpc>
                <a:spcPts val="1200"/>
              </a:lnSpc>
              <a:defRPr/>
            </a:pPr>
            <a:r>
              <a:rPr lang="en-GB" sz="800" b="1"/>
              <a:t>University of Natural Resources </a:t>
            </a:r>
          </a:p>
          <a:p>
            <a:pPr defTabSz="1054100" eaLnBrk="0" hangingPunct="0">
              <a:lnSpc>
                <a:spcPts val="1200"/>
              </a:lnSpc>
              <a:defRPr/>
            </a:pPr>
            <a:r>
              <a:rPr lang="en-GB" sz="800" b="1"/>
              <a:t>and Life Sciences, Vienna</a:t>
            </a:r>
          </a:p>
          <a:p>
            <a:pPr defTabSz="1054100" eaLnBrk="0" hangingPunct="0">
              <a:lnSpc>
                <a:spcPts val="1200"/>
              </a:lnSpc>
              <a:defRPr/>
            </a:pPr>
            <a:r>
              <a:rPr lang="en-GB" sz="800"/>
              <a:t>Department of </a:t>
            </a:r>
          </a:p>
          <a:p>
            <a:pPr defTabSz="1054100" eaLnBrk="0" hangingPunct="0">
              <a:lnSpc>
                <a:spcPts val="1200"/>
              </a:lnSpc>
              <a:defRPr/>
            </a:pPr>
            <a:r>
              <a:rPr lang="en-GB" sz="800"/>
              <a:t>Water, Atmosphere, and Environment</a:t>
            </a:r>
          </a:p>
        </p:txBody>
      </p:sp>
      <p:sp>
        <p:nvSpPr>
          <p:cNvPr id="3104" name="Line 32"/>
          <p:cNvSpPr>
            <a:spLocks noChangeShapeType="1"/>
          </p:cNvSpPr>
          <p:nvPr userDrawn="1"/>
        </p:nvSpPr>
        <p:spPr bwMode="auto">
          <a:xfrm>
            <a:off x="0" y="5580063"/>
            <a:ext cx="6840538" cy="0"/>
          </a:xfrm>
          <a:prstGeom prst="line">
            <a:avLst/>
          </a:prstGeom>
          <a:noFill/>
          <a:ln w="9525">
            <a:noFill/>
            <a:round/>
            <a:headEnd/>
            <a:tailEnd/>
          </a:ln>
          <a:effectLst/>
        </p:spPr>
        <p:txBody>
          <a:bodyPr wrap="none">
            <a:spAutoFit/>
          </a:bodyPr>
          <a:lstStyle/>
          <a:p>
            <a:pPr>
              <a:defRPr/>
            </a:pPr>
            <a:endParaRPr lang="en-US"/>
          </a:p>
        </p:txBody>
      </p:sp>
      <p:sp>
        <p:nvSpPr>
          <p:cNvPr id="3105" name="Line 33"/>
          <p:cNvSpPr>
            <a:spLocks noChangeShapeType="1"/>
          </p:cNvSpPr>
          <p:nvPr userDrawn="1"/>
        </p:nvSpPr>
        <p:spPr bwMode="auto">
          <a:xfrm>
            <a:off x="0" y="5580063"/>
            <a:ext cx="6769100" cy="0"/>
          </a:xfrm>
          <a:prstGeom prst="line">
            <a:avLst/>
          </a:prstGeom>
          <a:noFill/>
          <a:ln w="9525">
            <a:noFill/>
            <a:round/>
            <a:headEnd/>
            <a:tailEnd/>
          </a:ln>
          <a:effectLst/>
        </p:spPr>
        <p:txBody>
          <a:bodyPr wrap="none">
            <a:spAutoFit/>
          </a:bodyPr>
          <a:lstStyle/>
          <a:p>
            <a:pPr>
              <a:defRPr/>
            </a:pPr>
            <a:endParaRPr lang="en-US"/>
          </a:p>
        </p:txBody>
      </p:sp>
      <p:sp>
        <p:nvSpPr>
          <p:cNvPr id="3107" name="Rectangle 35"/>
          <p:cNvSpPr>
            <a:spLocks noChangeArrowheads="1"/>
          </p:cNvSpPr>
          <p:nvPr userDrawn="1"/>
        </p:nvSpPr>
        <p:spPr bwMode="auto">
          <a:xfrm>
            <a:off x="1800225" y="6229350"/>
            <a:ext cx="6337300" cy="228600"/>
          </a:xfrm>
          <a:prstGeom prst="rect">
            <a:avLst/>
          </a:prstGeom>
          <a:noFill/>
          <a:ln w="9525">
            <a:noFill/>
            <a:miter lim="800000"/>
            <a:headEnd/>
            <a:tailEnd/>
          </a:ln>
          <a:effectLst/>
        </p:spPr>
        <p:txBody>
          <a:bodyPr>
            <a:spAutoFit/>
          </a:bodyPr>
          <a:lstStyle/>
          <a:p>
            <a:pPr algn="ctr">
              <a:tabLst>
                <a:tab pos="4491038" algn="l"/>
              </a:tabLst>
              <a:defRPr/>
            </a:pPr>
            <a:r>
              <a:rPr lang="en-GB" sz="900"/>
              <a:t>Institute of Sanitary Engineering and Water Pollution Control    I    Günter Langergraber</a:t>
            </a:r>
          </a:p>
        </p:txBody>
      </p:sp>
      <p:sp>
        <p:nvSpPr>
          <p:cNvPr id="3108" name="Line 36"/>
          <p:cNvSpPr>
            <a:spLocks noChangeShapeType="1"/>
          </p:cNvSpPr>
          <p:nvPr userDrawn="1"/>
        </p:nvSpPr>
        <p:spPr bwMode="auto">
          <a:xfrm>
            <a:off x="431800" y="6156325"/>
            <a:ext cx="8569325" cy="0"/>
          </a:xfrm>
          <a:prstGeom prst="line">
            <a:avLst/>
          </a:prstGeom>
          <a:noFill/>
          <a:ln w="9525">
            <a:solidFill>
              <a:srgbClr val="0073AF"/>
            </a:solidFill>
            <a:round/>
            <a:headEnd/>
            <a:tailEnd/>
          </a:ln>
          <a:effectLst/>
        </p:spPr>
        <p:txBody>
          <a:bodyPr>
            <a:spAutoFit/>
          </a:bodyPr>
          <a:lstStyle/>
          <a:p>
            <a:pPr>
              <a:defRPr/>
            </a:pPr>
            <a:endParaRPr lang="en-US"/>
          </a:p>
        </p:txBody>
      </p:sp>
      <p:pic>
        <p:nvPicPr>
          <p:cNvPr id="2057" name="Picture 51" descr="Dep_Wasser Atmosphaere_A4"/>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2736850" y="0"/>
            <a:ext cx="662463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6" r:id="rId4"/>
    <p:sldLayoutId id="2147483658" r:id="rId5"/>
    <p:sldLayoutId id="2147483667" r:id="rId6"/>
    <p:sldLayoutId id="2147483668" r:id="rId7"/>
  </p:sldLayoutIdLst>
  <p:transition>
    <p:zoom/>
  </p:transition>
  <p:timing>
    <p:tnLst>
      <p:par>
        <p:cTn id="1" dur="indefinite" restart="never" nodeType="tmRoot"/>
      </p:par>
    </p:tnLst>
  </p:timing>
  <p:hf hdr="0" ftr="0"/>
  <p:txStyles>
    <p:titleStyle>
      <a:lvl1pPr algn="l" rtl="0" eaLnBrk="0" fontAlgn="base" hangingPunct="0">
        <a:spcBef>
          <a:spcPct val="0"/>
        </a:spcBef>
        <a:spcAft>
          <a:spcPct val="0"/>
        </a:spcAft>
        <a:defRPr sz="3200" b="1">
          <a:solidFill>
            <a:srgbClr val="007E00"/>
          </a:solidFill>
          <a:latin typeface="+mj-lt"/>
          <a:ea typeface="+mj-ea"/>
          <a:cs typeface="+mj-cs"/>
        </a:defRPr>
      </a:lvl1pPr>
      <a:lvl2pPr algn="l" rtl="0" eaLnBrk="0" fontAlgn="base" hangingPunct="0">
        <a:spcBef>
          <a:spcPct val="0"/>
        </a:spcBef>
        <a:spcAft>
          <a:spcPct val="0"/>
        </a:spcAft>
        <a:defRPr sz="3200" b="1">
          <a:solidFill>
            <a:srgbClr val="007E00"/>
          </a:solidFill>
          <a:latin typeface="Arial Narrow" pitchFamily="34" charset="0"/>
        </a:defRPr>
      </a:lvl2pPr>
      <a:lvl3pPr algn="l" rtl="0" eaLnBrk="0" fontAlgn="base" hangingPunct="0">
        <a:spcBef>
          <a:spcPct val="0"/>
        </a:spcBef>
        <a:spcAft>
          <a:spcPct val="0"/>
        </a:spcAft>
        <a:defRPr sz="3200" b="1">
          <a:solidFill>
            <a:srgbClr val="007E00"/>
          </a:solidFill>
          <a:latin typeface="Arial Narrow" pitchFamily="34" charset="0"/>
        </a:defRPr>
      </a:lvl3pPr>
      <a:lvl4pPr algn="l" rtl="0" eaLnBrk="0" fontAlgn="base" hangingPunct="0">
        <a:spcBef>
          <a:spcPct val="0"/>
        </a:spcBef>
        <a:spcAft>
          <a:spcPct val="0"/>
        </a:spcAft>
        <a:defRPr sz="3200" b="1">
          <a:solidFill>
            <a:srgbClr val="007E00"/>
          </a:solidFill>
          <a:latin typeface="Arial Narrow" pitchFamily="34" charset="0"/>
        </a:defRPr>
      </a:lvl4pPr>
      <a:lvl5pPr algn="l" rtl="0" eaLnBrk="0" fontAlgn="base" hangingPunct="0">
        <a:spcBef>
          <a:spcPct val="0"/>
        </a:spcBef>
        <a:spcAft>
          <a:spcPct val="0"/>
        </a:spcAft>
        <a:defRPr sz="3200" b="1">
          <a:solidFill>
            <a:srgbClr val="007E00"/>
          </a:solidFill>
          <a:latin typeface="Arial Narrow" pitchFamily="34" charset="0"/>
        </a:defRPr>
      </a:lvl5pPr>
      <a:lvl6pPr marL="457200" algn="l" rtl="0" fontAlgn="base">
        <a:spcBef>
          <a:spcPct val="0"/>
        </a:spcBef>
        <a:spcAft>
          <a:spcPct val="0"/>
        </a:spcAft>
        <a:defRPr sz="3200" b="1">
          <a:solidFill>
            <a:srgbClr val="007E00"/>
          </a:solidFill>
          <a:latin typeface="Arial Narrow" pitchFamily="34" charset="0"/>
        </a:defRPr>
      </a:lvl6pPr>
      <a:lvl7pPr marL="914400" algn="l" rtl="0" fontAlgn="base">
        <a:spcBef>
          <a:spcPct val="0"/>
        </a:spcBef>
        <a:spcAft>
          <a:spcPct val="0"/>
        </a:spcAft>
        <a:defRPr sz="3200" b="1">
          <a:solidFill>
            <a:srgbClr val="007E00"/>
          </a:solidFill>
          <a:latin typeface="Arial Narrow" pitchFamily="34" charset="0"/>
        </a:defRPr>
      </a:lvl7pPr>
      <a:lvl8pPr marL="1371600" algn="l" rtl="0" fontAlgn="base">
        <a:spcBef>
          <a:spcPct val="0"/>
        </a:spcBef>
        <a:spcAft>
          <a:spcPct val="0"/>
        </a:spcAft>
        <a:defRPr sz="3200" b="1">
          <a:solidFill>
            <a:srgbClr val="007E00"/>
          </a:solidFill>
          <a:latin typeface="Arial Narrow" pitchFamily="34" charset="0"/>
        </a:defRPr>
      </a:lvl8pPr>
      <a:lvl9pPr marL="1828800" algn="l" rtl="0" fontAlgn="base">
        <a:spcBef>
          <a:spcPct val="0"/>
        </a:spcBef>
        <a:spcAft>
          <a:spcPct val="0"/>
        </a:spcAft>
        <a:defRPr sz="3200" b="1">
          <a:solidFill>
            <a:srgbClr val="007E00"/>
          </a:solidFill>
          <a:latin typeface="Arial Narrow" pitchFamily="34" charset="0"/>
        </a:defRPr>
      </a:lvl9pPr>
    </p:titleStyle>
    <p:bodyStyle>
      <a:lvl1pPr marL="342900" indent="-342900" algn="l" rtl="0" eaLnBrk="0" fontAlgn="base" hangingPunct="0">
        <a:spcBef>
          <a:spcPct val="20000"/>
        </a:spcBef>
        <a:spcAft>
          <a:spcPct val="0"/>
        </a:spcAft>
        <a:buClr>
          <a:srgbClr val="009900"/>
        </a:buClr>
        <a:buSzPct val="110000"/>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7E00"/>
        </a:buClr>
        <a:buSzPct val="11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007E00"/>
        </a:buClr>
        <a:buSzPct val="11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rgbClr val="007E00"/>
        </a:buClr>
        <a:buSzPct val="11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rgbClr val="007E00"/>
        </a:buClr>
        <a:buSzPct val="110000"/>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rgbClr val="007E00"/>
        </a:buClr>
        <a:buSzPct val="110000"/>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007E00"/>
        </a:buClr>
        <a:buSzPct val="110000"/>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007E00"/>
        </a:buClr>
        <a:buSzPct val="110000"/>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007E00"/>
        </a:buClr>
        <a:buSzPct val="11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Dok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Dok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hyperlink" Target="http://www.nano.boku.ac.at/7759.html?&amp;L=1" TargetMode="External"/><Relationship Id="rId13" Type="http://schemas.openxmlformats.org/officeDocument/2006/relationships/image" Target="../media/image9.gif"/><Relationship Id="rId18" Type="http://schemas.openxmlformats.org/officeDocument/2006/relationships/hyperlink" Target="http://www.wiso.boku.ac.at/136.html?&amp;&amp;L=1" TargetMode="External"/><Relationship Id="rId26" Type="http://schemas.openxmlformats.org/officeDocument/2006/relationships/hyperlink" Target="http://www.dapp.boku.ac.at/124.html?&amp;&amp;L=1" TargetMode="External"/><Relationship Id="rId3" Type="http://schemas.openxmlformats.org/officeDocument/2006/relationships/image" Target="../media/image4.gif"/><Relationship Id="rId21" Type="http://schemas.openxmlformats.org/officeDocument/2006/relationships/image" Target="../media/image13.gif"/><Relationship Id="rId7" Type="http://schemas.openxmlformats.org/officeDocument/2006/relationships/image" Target="../media/image6.gif"/><Relationship Id="rId12" Type="http://schemas.openxmlformats.org/officeDocument/2006/relationships/hyperlink" Target="http://www.dib.boku.ac.at/131.html?&amp;&amp;L=1" TargetMode="External"/><Relationship Id="rId17" Type="http://schemas.openxmlformats.org/officeDocument/2006/relationships/image" Target="../media/image11.gif"/><Relationship Id="rId25" Type="http://schemas.openxmlformats.org/officeDocument/2006/relationships/image" Target="../media/image15.gif"/><Relationship Id="rId2" Type="http://schemas.openxmlformats.org/officeDocument/2006/relationships/hyperlink" Target="http://www.map.boku.ac.at/127.html?&amp;&amp;L=1" TargetMode="External"/><Relationship Id="rId16" Type="http://schemas.openxmlformats.org/officeDocument/2006/relationships/hyperlink" Target="http://www.rali.boku.ac.at/130.html?&amp;&amp;L=1" TargetMode="External"/><Relationship Id="rId20" Type="http://schemas.openxmlformats.org/officeDocument/2006/relationships/hyperlink" Target="http://www.nas.boku.ac.at/125.html?&amp;&amp;L=1" TargetMode="External"/><Relationship Id="rId29" Type="http://schemas.openxmlformats.org/officeDocument/2006/relationships/image" Target="../media/image17.gif"/><Relationship Id="rId1" Type="http://schemas.openxmlformats.org/officeDocument/2006/relationships/slideLayout" Target="../slideLayouts/slideLayout5.xml"/><Relationship Id="rId6" Type="http://schemas.openxmlformats.org/officeDocument/2006/relationships/hyperlink" Target="http://www.wau.boku.ac.at/wau.html?&amp;&amp;L=1" TargetMode="External"/><Relationship Id="rId11" Type="http://schemas.openxmlformats.org/officeDocument/2006/relationships/image" Target="../media/image8.gif"/><Relationship Id="rId24" Type="http://schemas.openxmlformats.org/officeDocument/2006/relationships/hyperlink" Target="http://www.wabo.boku.ac.at/126.html?&amp;&amp;L=1" TargetMode="External"/><Relationship Id="rId5" Type="http://schemas.openxmlformats.org/officeDocument/2006/relationships/image" Target="../media/image5.gif"/><Relationship Id="rId15" Type="http://schemas.openxmlformats.org/officeDocument/2006/relationships/image" Target="../media/image10.gif"/><Relationship Id="rId23" Type="http://schemas.openxmlformats.org/officeDocument/2006/relationships/image" Target="../media/image14.gif"/><Relationship Id="rId28" Type="http://schemas.openxmlformats.org/officeDocument/2006/relationships/hyperlink" Target="http://www.ifa-tulln.boku.ac.at/122.html?&amp;&amp;L=1" TargetMode="External"/><Relationship Id="rId10" Type="http://schemas.openxmlformats.org/officeDocument/2006/relationships/hyperlink" Target="http://www.chemie.boku.ac.at/134.html?&amp;&amp;L=1" TargetMode="External"/><Relationship Id="rId19" Type="http://schemas.openxmlformats.org/officeDocument/2006/relationships/image" Target="../media/image12.gif"/><Relationship Id="rId31" Type="http://schemas.openxmlformats.org/officeDocument/2006/relationships/image" Target="../media/image18.gif"/><Relationship Id="rId4" Type="http://schemas.openxmlformats.org/officeDocument/2006/relationships/hyperlink" Target="http://www.biotec.boku.ac.at/133.html?&amp;&amp;L=1" TargetMode="External"/><Relationship Id="rId9" Type="http://schemas.openxmlformats.org/officeDocument/2006/relationships/image" Target="../media/image7.gif"/><Relationship Id="rId14" Type="http://schemas.openxmlformats.org/officeDocument/2006/relationships/hyperlink" Target="http://www.dlwt.boku.ac.at/135.html?&amp;&amp;L=1" TargetMode="External"/><Relationship Id="rId22" Type="http://schemas.openxmlformats.org/officeDocument/2006/relationships/hyperlink" Target="http://www.baunat.boku.ac.at/129.html?&amp;&amp;L=1" TargetMode="External"/><Relationship Id="rId27" Type="http://schemas.openxmlformats.org/officeDocument/2006/relationships/image" Target="../media/image16.gif"/><Relationship Id="rId30" Type="http://schemas.openxmlformats.org/officeDocument/2006/relationships/hyperlink" Target="http://www.dagz.boku.ac.at/dagz.html?&amp;L=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umsplatzhalter 3"/>
          <p:cNvSpPr>
            <a:spLocks noGrp="1"/>
          </p:cNvSpPr>
          <p:nvPr>
            <p:ph type="dt" sz="quarter" idx="4294967295"/>
          </p:nvPr>
        </p:nvSpPr>
        <p:spPr>
          <a:xfrm>
            <a:off x="431800" y="6229350"/>
            <a:ext cx="1081088" cy="455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de-DE" sz="900" smtClean="0"/>
              <a:t>03.10.2010</a:t>
            </a:r>
          </a:p>
        </p:txBody>
      </p:sp>
      <p:sp>
        <p:nvSpPr>
          <p:cNvPr id="3075"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367D970-6178-49C7-BDFD-278272A81E11}" type="slidenum">
              <a:rPr lang="de-DE" sz="900" smtClean="0"/>
              <a:pPr eaLnBrk="1" hangingPunct="1"/>
              <a:t>1</a:t>
            </a:fld>
            <a:endParaRPr lang="de-DE" sz="900" smtClean="0"/>
          </a:p>
        </p:txBody>
      </p:sp>
      <p:pic>
        <p:nvPicPr>
          <p:cNvPr id="3076" name="Picture 23" descr="Wasser_Atmosphae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59113"/>
            <a:ext cx="936148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2"/>
          <p:cNvSpPr>
            <a:spLocks noGrp="1" noChangeArrowheads="1"/>
          </p:cNvSpPr>
          <p:nvPr>
            <p:ph type="ctrTitle" idx="4294967295"/>
          </p:nvPr>
        </p:nvSpPr>
        <p:spPr bwMode="auto">
          <a:xfrm>
            <a:off x="719139" y="1258888"/>
            <a:ext cx="5545782" cy="1152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500" dirty="0" smtClean="0">
                <a:solidFill>
                  <a:schemeClr val="tx1"/>
                </a:solidFill>
                <a:latin typeface="Arial" charset="0"/>
              </a:rPr>
              <a:t>Small wastewater treatment plants in Austria</a:t>
            </a:r>
            <a:r>
              <a:rPr lang="en-GB" sz="2500" dirty="0" smtClean="0">
                <a:solidFill>
                  <a:schemeClr val="tx1"/>
                </a:solidFill>
                <a:latin typeface="Arial" charset="0"/>
              </a:rPr>
              <a:t/>
            </a:r>
            <a:br>
              <a:rPr lang="en-GB" sz="2500" dirty="0" smtClean="0">
                <a:solidFill>
                  <a:schemeClr val="tx1"/>
                </a:solidFill>
                <a:latin typeface="Arial" charset="0"/>
              </a:rPr>
            </a:br>
            <a:r>
              <a:rPr lang="en-GB" sz="2000" dirty="0" smtClean="0">
                <a:solidFill>
                  <a:schemeClr val="tx1"/>
                </a:solidFill>
                <a:latin typeface="Arial" charset="0"/>
              </a:rPr>
              <a:t/>
            </a:r>
            <a:br>
              <a:rPr lang="en-GB" sz="2000" dirty="0" smtClean="0">
                <a:solidFill>
                  <a:schemeClr val="tx1"/>
                </a:solidFill>
                <a:latin typeface="Arial" charset="0"/>
              </a:rPr>
            </a:br>
            <a:r>
              <a:rPr lang="en-GB" sz="2000" dirty="0" smtClean="0">
                <a:solidFill>
                  <a:schemeClr val="tx1"/>
                </a:solidFill>
                <a:latin typeface="Arial" charset="0"/>
              </a:rPr>
              <a:t/>
            </a:r>
            <a:br>
              <a:rPr lang="en-GB" sz="2000" dirty="0" smtClean="0">
                <a:solidFill>
                  <a:schemeClr val="tx1"/>
                </a:solidFill>
                <a:latin typeface="Arial" charset="0"/>
              </a:rPr>
            </a:br>
            <a:r>
              <a:rPr lang="en-GB" sz="2000" dirty="0" smtClean="0">
                <a:solidFill>
                  <a:schemeClr val="tx1"/>
                </a:solidFill>
                <a:latin typeface="Arial" charset="0"/>
              </a:rPr>
              <a:t/>
            </a:r>
            <a:br>
              <a:rPr lang="en-GB" sz="2000" dirty="0" smtClean="0">
                <a:solidFill>
                  <a:schemeClr val="tx1"/>
                </a:solidFill>
                <a:latin typeface="Arial" charset="0"/>
              </a:rPr>
            </a:br>
            <a:r>
              <a:rPr lang="en-GB" sz="2000" dirty="0" smtClean="0">
                <a:solidFill>
                  <a:schemeClr val="tx1"/>
                </a:solidFill>
                <a:latin typeface="Arial" charset="0"/>
              </a:rPr>
              <a:t>Guenter Langergraber</a:t>
            </a:r>
            <a:r>
              <a:rPr lang="en-GB" sz="2000" b="0" dirty="0" smtClean="0">
                <a:solidFill>
                  <a:schemeClr val="tx1"/>
                </a:solidFill>
                <a:latin typeface="Arial" charset="0"/>
              </a:rPr>
              <a:t/>
            </a:r>
            <a:br>
              <a:rPr lang="en-GB" sz="2000" b="0" dirty="0" smtClean="0">
                <a:solidFill>
                  <a:schemeClr val="tx1"/>
                </a:solidFill>
                <a:latin typeface="Arial" charset="0"/>
              </a:rPr>
            </a:br>
            <a:r>
              <a:rPr lang="en-GB" sz="2000" b="0" dirty="0" smtClean="0">
                <a:solidFill>
                  <a:schemeClr val="tx1"/>
                </a:solidFill>
                <a:latin typeface="Arial" charset="0"/>
              </a:rPr>
              <a:t/>
            </a:r>
            <a:br>
              <a:rPr lang="en-GB" sz="2000" b="0" dirty="0" smtClean="0">
                <a:solidFill>
                  <a:schemeClr val="tx1"/>
                </a:solidFill>
                <a:latin typeface="Arial" charset="0"/>
              </a:rPr>
            </a:br>
            <a:r>
              <a:rPr lang="en-GB" sz="1600" b="0" dirty="0" smtClean="0">
                <a:solidFill>
                  <a:schemeClr val="tx1"/>
                </a:solidFill>
                <a:latin typeface="Arial" charset="0"/>
              </a:rPr>
              <a:t>IWA Fellow</a:t>
            </a:r>
            <a:br>
              <a:rPr lang="en-GB" sz="1600" b="0" dirty="0" smtClean="0">
                <a:solidFill>
                  <a:schemeClr val="tx1"/>
                </a:solidFill>
                <a:latin typeface="Arial" charset="0"/>
              </a:rPr>
            </a:br>
            <a:r>
              <a:rPr lang="en-GB" sz="1600" b="0" dirty="0" smtClean="0">
                <a:solidFill>
                  <a:schemeClr val="tx1"/>
                </a:solidFill>
                <a:latin typeface="Arial" charset="0"/>
              </a:rPr>
              <a:t>Head of the Department </a:t>
            </a:r>
            <a:br>
              <a:rPr lang="en-GB" sz="1600" b="0" dirty="0" smtClean="0">
                <a:solidFill>
                  <a:schemeClr val="tx1"/>
                </a:solidFill>
                <a:latin typeface="Arial" charset="0"/>
              </a:rPr>
            </a:br>
            <a:r>
              <a:rPr lang="en-GB" sz="1600" b="0" dirty="0" smtClean="0">
                <a:solidFill>
                  <a:schemeClr val="tx1"/>
                </a:solidFill>
                <a:latin typeface="Arial" charset="0"/>
              </a:rPr>
              <a:t>of Water</a:t>
            </a:r>
            <a:r>
              <a:rPr lang="en-GB" sz="1600" b="0" dirty="0">
                <a:solidFill>
                  <a:schemeClr val="tx1"/>
                </a:solidFill>
                <a:latin typeface="Arial" charset="0"/>
              </a:rPr>
              <a:t>, Atmosphere </a:t>
            </a:r>
            <a:r>
              <a:rPr lang="en-GB" sz="1600" b="0" dirty="0" smtClean="0">
                <a:solidFill>
                  <a:schemeClr val="tx1"/>
                </a:solidFill>
                <a:latin typeface="Arial" charset="0"/>
              </a:rPr>
              <a:t>and Environment</a:t>
            </a:r>
            <a:r>
              <a:rPr lang="en-GB" sz="1800" b="0" dirty="0" smtClean="0">
                <a:solidFill>
                  <a:schemeClr val="tx1"/>
                </a:solidFill>
                <a:latin typeface="Arial" charset="0"/>
              </a:rPr>
              <a:t/>
            </a:r>
            <a:br>
              <a:rPr lang="en-GB" sz="1800" b="0" dirty="0" smtClean="0">
                <a:solidFill>
                  <a:schemeClr val="tx1"/>
                </a:solidFill>
                <a:latin typeface="Arial" charset="0"/>
              </a:rPr>
            </a:br>
            <a:r>
              <a:rPr lang="en-GB" sz="1800" b="0" dirty="0" smtClean="0">
                <a:solidFill>
                  <a:schemeClr val="tx1"/>
                </a:solidFill>
                <a:latin typeface="Arial" charset="0"/>
              </a:rPr>
              <a:t/>
            </a:r>
            <a:br>
              <a:rPr lang="en-GB" sz="1800" b="0" dirty="0" smtClean="0">
                <a:solidFill>
                  <a:schemeClr val="tx1"/>
                </a:solidFill>
                <a:latin typeface="Arial" charset="0"/>
              </a:rPr>
            </a:br>
            <a:r>
              <a:rPr lang="en-GB" sz="1600" b="0" dirty="0">
                <a:solidFill>
                  <a:schemeClr val="tx1"/>
                </a:solidFill>
                <a:latin typeface="Arial" charset="0"/>
              </a:rPr>
              <a:t>SWARM </a:t>
            </a:r>
            <a:r>
              <a:rPr lang="en-US" sz="1600" b="0" dirty="0">
                <a:solidFill>
                  <a:schemeClr val="tx1"/>
                </a:solidFill>
                <a:latin typeface="Arial" charset="0"/>
              </a:rPr>
              <a:t>Workshop on innovative practices </a:t>
            </a:r>
            <a:r>
              <a:rPr lang="en-US" sz="1600" b="0" dirty="0" smtClean="0">
                <a:solidFill>
                  <a:schemeClr val="tx1"/>
                </a:solidFill>
                <a:latin typeface="Arial" charset="0"/>
              </a:rPr>
              <a:t/>
            </a:r>
            <a:br>
              <a:rPr lang="en-US" sz="1600" b="0" dirty="0" smtClean="0">
                <a:solidFill>
                  <a:schemeClr val="tx1"/>
                </a:solidFill>
                <a:latin typeface="Arial" charset="0"/>
              </a:rPr>
            </a:br>
            <a:r>
              <a:rPr lang="en-US" sz="1600" b="0" dirty="0" smtClean="0">
                <a:solidFill>
                  <a:schemeClr val="tx1"/>
                </a:solidFill>
                <a:latin typeface="Arial" charset="0"/>
              </a:rPr>
              <a:t>in </a:t>
            </a:r>
            <a:r>
              <a:rPr lang="en-US" sz="1600" b="0" dirty="0">
                <a:solidFill>
                  <a:schemeClr val="tx1"/>
                </a:solidFill>
                <a:latin typeface="Arial" charset="0"/>
              </a:rPr>
              <a:t>the EU water sector: barriers and opportunities</a:t>
            </a:r>
            <a:br>
              <a:rPr lang="en-US" sz="1600" b="0" dirty="0">
                <a:solidFill>
                  <a:schemeClr val="tx1"/>
                </a:solidFill>
                <a:latin typeface="Arial" charset="0"/>
              </a:rPr>
            </a:br>
            <a:r>
              <a:rPr lang="en-US" sz="1600" b="0" dirty="0">
                <a:solidFill>
                  <a:schemeClr val="tx1"/>
                </a:solidFill>
                <a:latin typeface="Arial" charset="0"/>
              </a:rPr>
              <a:t/>
            </a:r>
            <a:br>
              <a:rPr lang="en-US" sz="1600" b="0" dirty="0">
                <a:solidFill>
                  <a:schemeClr val="tx1"/>
                </a:solidFill>
                <a:latin typeface="Arial" charset="0"/>
              </a:rPr>
            </a:br>
            <a:r>
              <a:rPr lang="en-US" sz="1600" b="0" dirty="0" smtClean="0">
                <a:solidFill>
                  <a:schemeClr val="tx1"/>
                </a:solidFill>
                <a:latin typeface="Arial" charset="0"/>
              </a:rPr>
              <a:t>9 May 2019, Vienna</a:t>
            </a:r>
            <a:r>
              <a:rPr lang="en-US" sz="1800" b="0" dirty="0" smtClean="0">
                <a:solidFill>
                  <a:schemeClr val="tx1"/>
                </a:solidFill>
                <a:latin typeface="Arial" charset="0"/>
              </a:rPr>
              <a:t/>
            </a:r>
            <a:br>
              <a:rPr lang="en-US" sz="1800" b="0" dirty="0" smtClean="0">
                <a:solidFill>
                  <a:schemeClr val="tx1"/>
                </a:solidFill>
                <a:latin typeface="Arial" charset="0"/>
              </a:rPr>
            </a:br>
            <a:r>
              <a:rPr lang="en-US" sz="1800" b="0" dirty="0" smtClean="0">
                <a:solidFill>
                  <a:schemeClr val="tx1"/>
                </a:solidFill>
                <a:latin typeface="Arial" charset="0"/>
              </a:rPr>
              <a:t/>
            </a:r>
            <a:br>
              <a:rPr lang="en-US" sz="1800" b="0" dirty="0" smtClean="0">
                <a:solidFill>
                  <a:schemeClr val="tx1"/>
                </a:solidFill>
                <a:latin typeface="Arial" charset="0"/>
              </a:rPr>
            </a:br>
            <a:endParaRPr lang="en-GB" sz="1600" b="0" i="1" dirty="0" smtClean="0">
              <a:solidFill>
                <a:schemeClr val="tx1"/>
              </a:solidFill>
              <a:latin typeface="Arial" charset="0"/>
            </a:endParaRPr>
          </a:p>
        </p:txBody>
      </p:sp>
      <p:sp>
        <p:nvSpPr>
          <p:cNvPr id="3078" name="Text Box 9"/>
          <p:cNvSpPr txBox="1">
            <a:spLocks noChangeArrowheads="1"/>
          </p:cNvSpPr>
          <p:nvPr/>
        </p:nvSpPr>
        <p:spPr bwMode="auto">
          <a:xfrm>
            <a:off x="987425" y="48037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de-DE" sz="2400">
              <a:latin typeface="Arial Narrow"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1"/>
          </p:nvPr>
        </p:nvSpPr>
        <p:spPr/>
        <p:txBody>
          <a:bodyPr/>
          <a:lstStyle/>
          <a:p>
            <a:fld id="{C869BA4F-5A57-48CF-B3C0-232E207A95F0}" type="slidenum">
              <a:rPr lang="de-DE"/>
              <a:pPr/>
              <a:t>10</a:t>
            </a:fld>
            <a:endParaRPr lang="de-DE"/>
          </a:p>
        </p:txBody>
      </p:sp>
      <p:sp>
        <p:nvSpPr>
          <p:cNvPr id="266242" name="Text Box 2"/>
          <p:cNvSpPr txBox="1">
            <a:spLocks noChangeArrowheads="1"/>
          </p:cNvSpPr>
          <p:nvPr/>
        </p:nvSpPr>
        <p:spPr bwMode="auto">
          <a:xfrm>
            <a:off x="858838" y="1671638"/>
            <a:ext cx="7643812"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GB" sz="2400">
              <a:latin typeface="Times New Roman" pitchFamily="18" charset="0"/>
            </a:endParaRPr>
          </a:p>
          <a:p>
            <a:pPr eaLnBrk="0" hangingPunct="0"/>
            <a:endParaRPr lang="en-GB" sz="2400">
              <a:latin typeface="Times New Roman" pitchFamily="18" charset="0"/>
            </a:endParaRPr>
          </a:p>
        </p:txBody>
      </p:sp>
      <p:sp>
        <p:nvSpPr>
          <p:cNvPr id="266243" name="Text Box 3"/>
          <p:cNvSpPr txBox="1">
            <a:spLocks noChangeArrowheads="1"/>
          </p:cNvSpPr>
          <p:nvPr/>
        </p:nvSpPr>
        <p:spPr bwMode="auto">
          <a:xfrm>
            <a:off x="719138" y="1258888"/>
            <a:ext cx="6121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500" b="1"/>
              <a:t>Institute of Sanitary Engineering and Water Pollution Control</a:t>
            </a:r>
            <a:endParaRPr lang="en-GB" sz="2500" b="1"/>
          </a:p>
        </p:txBody>
      </p:sp>
      <p:sp>
        <p:nvSpPr>
          <p:cNvPr id="266244" name="Text Box 4"/>
          <p:cNvSpPr txBox="1">
            <a:spLocks noChangeArrowheads="1"/>
          </p:cNvSpPr>
          <p:nvPr/>
        </p:nvSpPr>
        <p:spPr bwMode="auto">
          <a:xfrm>
            <a:off x="719138" y="2555875"/>
            <a:ext cx="8281987" cy="348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defTabSz="892175">
              <a:tabLst>
                <a:tab pos="628650" algn="l"/>
              </a:tabLst>
              <a:defRPr sz="2400">
                <a:solidFill>
                  <a:schemeClr val="tx1"/>
                </a:solidFill>
                <a:latin typeface="Times New Roman" pitchFamily="18" charset="0"/>
              </a:defRPr>
            </a:lvl1pPr>
            <a:lvl2pPr marL="628650" defTabSz="892175">
              <a:tabLst>
                <a:tab pos="628650" algn="l"/>
              </a:tabLst>
              <a:defRPr sz="2400">
                <a:solidFill>
                  <a:schemeClr val="tx1"/>
                </a:solidFill>
                <a:latin typeface="Times New Roman" pitchFamily="18" charset="0"/>
              </a:defRPr>
            </a:lvl2pPr>
            <a:lvl3pPr marL="1349375" indent="-457200" defTabSz="892175">
              <a:tabLst>
                <a:tab pos="628650" algn="l"/>
              </a:tabLst>
              <a:defRPr sz="2400">
                <a:solidFill>
                  <a:schemeClr val="tx1"/>
                </a:solidFill>
                <a:latin typeface="Times New Roman" pitchFamily="18" charset="0"/>
              </a:defRPr>
            </a:lvl3pPr>
            <a:lvl4pPr marL="2355850" indent="-457200" defTabSz="892175">
              <a:tabLst>
                <a:tab pos="628650" algn="l"/>
              </a:tabLst>
              <a:defRPr sz="2400">
                <a:solidFill>
                  <a:schemeClr val="tx1"/>
                </a:solidFill>
                <a:latin typeface="Times New Roman" pitchFamily="18" charset="0"/>
              </a:defRPr>
            </a:lvl4pPr>
            <a:lvl5pPr marL="2992438" indent="-457200" defTabSz="892175">
              <a:tabLst>
                <a:tab pos="628650" algn="l"/>
              </a:tabLst>
              <a:defRPr sz="2400">
                <a:solidFill>
                  <a:schemeClr val="tx1"/>
                </a:solidFill>
                <a:latin typeface="Times New Roman" pitchFamily="18" charset="0"/>
              </a:defRPr>
            </a:lvl5pPr>
            <a:lvl6pPr marL="3449638" indent="-457200" defTabSz="892175" fontAlgn="base">
              <a:spcBef>
                <a:spcPct val="0"/>
              </a:spcBef>
              <a:spcAft>
                <a:spcPct val="0"/>
              </a:spcAft>
              <a:tabLst>
                <a:tab pos="628650" algn="l"/>
              </a:tabLst>
              <a:defRPr sz="2400">
                <a:solidFill>
                  <a:schemeClr val="tx1"/>
                </a:solidFill>
                <a:latin typeface="Times New Roman" pitchFamily="18" charset="0"/>
              </a:defRPr>
            </a:lvl6pPr>
            <a:lvl7pPr marL="3906838" indent="-457200" defTabSz="892175" fontAlgn="base">
              <a:spcBef>
                <a:spcPct val="0"/>
              </a:spcBef>
              <a:spcAft>
                <a:spcPct val="0"/>
              </a:spcAft>
              <a:tabLst>
                <a:tab pos="628650" algn="l"/>
              </a:tabLst>
              <a:defRPr sz="2400">
                <a:solidFill>
                  <a:schemeClr val="tx1"/>
                </a:solidFill>
                <a:latin typeface="Times New Roman" pitchFamily="18" charset="0"/>
              </a:defRPr>
            </a:lvl7pPr>
            <a:lvl8pPr marL="4364038" indent="-457200" defTabSz="892175" fontAlgn="base">
              <a:spcBef>
                <a:spcPct val="0"/>
              </a:spcBef>
              <a:spcAft>
                <a:spcPct val="0"/>
              </a:spcAft>
              <a:tabLst>
                <a:tab pos="628650" algn="l"/>
              </a:tabLst>
              <a:defRPr sz="2400">
                <a:solidFill>
                  <a:schemeClr val="tx1"/>
                </a:solidFill>
                <a:latin typeface="Times New Roman" pitchFamily="18" charset="0"/>
              </a:defRPr>
            </a:lvl8pPr>
            <a:lvl9pPr marL="4821238" indent="-457200" defTabSz="892175" fontAlgn="base">
              <a:spcBef>
                <a:spcPct val="0"/>
              </a:spcBef>
              <a:spcAft>
                <a:spcPct val="0"/>
              </a:spcAft>
              <a:tabLst>
                <a:tab pos="628650" algn="l"/>
              </a:tabLst>
              <a:defRPr sz="2400">
                <a:solidFill>
                  <a:schemeClr val="tx1"/>
                </a:solidFill>
                <a:latin typeface="Times New Roman" pitchFamily="18" charset="0"/>
              </a:defRPr>
            </a:lvl9pPr>
          </a:lstStyle>
          <a:p>
            <a:r>
              <a:rPr lang="en-GB" sz="1600" b="1" dirty="0">
                <a:latin typeface="Arial" charset="0"/>
              </a:rPr>
              <a:t>Head: </a:t>
            </a:r>
            <a:r>
              <a:rPr lang="en-GB" sz="1600" b="1" dirty="0" err="1">
                <a:latin typeface="Arial" charset="0"/>
              </a:rPr>
              <a:t>Univ.Prof</a:t>
            </a:r>
            <a:r>
              <a:rPr lang="en-GB" sz="1600" b="1" dirty="0">
                <a:latin typeface="Arial" charset="0"/>
              </a:rPr>
              <a:t>. DI </a:t>
            </a:r>
            <a:r>
              <a:rPr lang="en-GB" sz="1600" b="1" dirty="0" err="1">
                <a:latin typeface="Arial" charset="0"/>
              </a:rPr>
              <a:t>Dr.</a:t>
            </a:r>
            <a:r>
              <a:rPr lang="en-GB" sz="1600" b="1" dirty="0">
                <a:latin typeface="Arial" charset="0"/>
              </a:rPr>
              <a:t> </a:t>
            </a:r>
            <a:r>
              <a:rPr lang="en-GB" sz="1600" b="1" dirty="0" smtClean="0">
                <a:latin typeface="Arial" charset="0"/>
              </a:rPr>
              <a:t>Thomas ERTL</a:t>
            </a:r>
            <a:r>
              <a:rPr lang="en-GB" sz="1600" b="1" dirty="0">
                <a:latin typeface="Arial" charset="0"/>
              </a:rPr>
              <a:t/>
            </a:r>
            <a:br>
              <a:rPr lang="en-GB" sz="1600" b="1" dirty="0">
                <a:latin typeface="Arial" charset="0"/>
              </a:rPr>
            </a:br>
            <a:endParaRPr lang="en-GB" sz="1600" b="1" dirty="0">
              <a:latin typeface="Arial" charset="0"/>
            </a:endParaRPr>
          </a:p>
          <a:p>
            <a:r>
              <a:rPr lang="en-GB" sz="1600" b="1" dirty="0">
                <a:latin typeface="Arial" charset="0"/>
              </a:rPr>
              <a:t>Research areas/topics</a:t>
            </a:r>
          </a:p>
          <a:p>
            <a:pPr>
              <a:spcBef>
                <a:spcPct val="30000"/>
              </a:spcBef>
              <a:buFont typeface="Wingdings" pitchFamily="2" charset="2"/>
              <a:buChar char="§"/>
            </a:pPr>
            <a:r>
              <a:rPr lang="en-GB" sz="1600" b="1" dirty="0">
                <a:latin typeface="Arial" charset="0"/>
              </a:rPr>
              <a:t>Water technologies</a:t>
            </a:r>
          </a:p>
          <a:p>
            <a:r>
              <a:rPr lang="en-GB" sz="1600" dirty="0">
                <a:latin typeface="Arial" charset="0"/>
              </a:rPr>
              <a:t>	Drinking water Treatment and supply, Wastewater Treatment, Urban drainage, and Appropriate Technologies</a:t>
            </a:r>
            <a:endParaRPr lang="en-GB" sz="1600" b="1" dirty="0">
              <a:latin typeface="Arial" charset="0"/>
            </a:endParaRPr>
          </a:p>
          <a:p>
            <a:pPr>
              <a:spcBef>
                <a:spcPct val="30000"/>
              </a:spcBef>
              <a:buFont typeface="Wingdings" pitchFamily="2" charset="2"/>
              <a:buChar char="§"/>
            </a:pPr>
            <a:r>
              <a:rPr lang="en-GB" sz="1600" b="1" dirty="0">
                <a:latin typeface="Arial" charset="0"/>
              </a:rPr>
              <a:t>Water Quality Monitoring and Modelling </a:t>
            </a:r>
          </a:p>
          <a:p>
            <a:r>
              <a:rPr lang="en-GB" sz="1600" dirty="0">
                <a:latin typeface="Arial" charset="0"/>
              </a:rPr>
              <a:t>	Environmental and Water Chemistry, Aquatic microbiology, On-line monitoring networks, and Modelling in sanitation engineering</a:t>
            </a:r>
          </a:p>
          <a:p>
            <a:pPr>
              <a:spcBef>
                <a:spcPct val="30000"/>
              </a:spcBef>
              <a:buFont typeface="Wingdings" pitchFamily="2" charset="2"/>
              <a:buChar char="§"/>
            </a:pPr>
            <a:r>
              <a:rPr lang="en-GB" sz="1600" b="1" dirty="0">
                <a:latin typeface="Arial" charset="0"/>
              </a:rPr>
              <a:t>Water management</a:t>
            </a:r>
          </a:p>
          <a:p>
            <a:r>
              <a:rPr lang="en-GB" sz="1600" dirty="0">
                <a:latin typeface="Arial" charset="0"/>
              </a:rPr>
              <a:t>	Development cooperation, Sustainable use of water resources, Decision support systems, risk assessment and integrated assessment, Actors networks in water supply and sanitation, and Management and planning methods and Performance evaluation</a:t>
            </a:r>
          </a:p>
        </p:txBody>
      </p:sp>
    </p:spTree>
    <p:extLst>
      <p:ext uri="{BB962C8B-B14F-4D97-AF65-F5344CB8AC3E}">
        <p14:creationId xmlns:p14="http://schemas.microsoft.com/office/powerpoint/2010/main" val="1232090096"/>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639AE609-8500-4B5B-9574-EFF7A30AD761}" type="slidenum">
              <a:rPr lang="de-DE" smtClean="0"/>
              <a:pPr>
                <a:defRPr/>
              </a:pPr>
              <a:t>11</a:t>
            </a:fld>
            <a:endParaRPr lang="de-DE"/>
          </a:p>
        </p:txBody>
      </p:sp>
      <p:sp>
        <p:nvSpPr>
          <p:cNvPr id="3" name="Rectangle 2"/>
          <p:cNvSpPr>
            <a:spLocks noChangeArrowheads="1"/>
          </p:cNvSpPr>
          <p:nvPr/>
        </p:nvSpPr>
        <p:spPr bwMode="auto">
          <a:xfrm>
            <a:off x="719138" y="1258888"/>
            <a:ext cx="6337300" cy="43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1813">
              <a:defRPr sz="3200" b="1">
                <a:solidFill>
                  <a:srgbClr val="007E00"/>
                </a:solidFill>
                <a:latin typeface="Arial Narrow" pitchFamily="34" charset="0"/>
              </a:defRPr>
            </a:lvl1pPr>
            <a:lvl2pPr defTabSz="531813">
              <a:defRPr sz="3200" b="1">
                <a:solidFill>
                  <a:srgbClr val="007E00"/>
                </a:solidFill>
                <a:latin typeface="Arial Narrow" pitchFamily="34" charset="0"/>
              </a:defRPr>
            </a:lvl2pPr>
            <a:lvl3pPr defTabSz="531813">
              <a:defRPr sz="3200" b="1">
                <a:solidFill>
                  <a:srgbClr val="007E00"/>
                </a:solidFill>
                <a:latin typeface="Arial Narrow" pitchFamily="34" charset="0"/>
              </a:defRPr>
            </a:lvl3pPr>
            <a:lvl4pPr defTabSz="531813">
              <a:defRPr sz="3200" b="1">
                <a:solidFill>
                  <a:srgbClr val="007E00"/>
                </a:solidFill>
                <a:latin typeface="Arial Narrow" pitchFamily="34" charset="0"/>
              </a:defRPr>
            </a:lvl4pPr>
            <a:lvl5pPr defTabSz="531813">
              <a:defRPr sz="3200" b="1">
                <a:solidFill>
                  <a:srgbClr val="007E00"/>
                </a:solidFill>
                <a:latin typeface="Arial Narrow" pitchFamily="34" charset="0"/>
              </a:defRPr>
            </a:lvl5pPr>
            <a:lvl6pPr marL="457200" defTabSz="531813" fontAlgn="base">
              <a:spcBef>
                <a:spcPct val="0"/>
              </a:spcBef>
              <a:spcAft>
                <a:spcPct val="0"/>
              </a:spcAft>
              <a:defRPr sz="3200" b="1">
                <a:solidFill>
                  <a:srgbClr val="007E00"/>
                </a:solidFill>
                <a:latin typeface="Arial Narrow" pitchFamily="34" charset="0"/>
              </a:defRPr>
            </a:lvl6pPr>
            <a:lvl7pPr marL="914400" defTabSz="531813" fontAlgn="base">
              <a:spcBef>
                <a:spcPct val="0"/>
              </a:spcBef>
              <a:spcAft>
                <a:spcPct val="0"/>
              </a:spcAft>
              <a:defRPr sz="3200" b="1">
                <a:solidFill>
                  <a:srgbClr val="007E00"/>
                </a:solidFill>
                <a:latin typeface="Arial Narrow" pitchFamily="34" charset="0"/>
              </a:defRPr>
            </a:lvl7pPr>
            <a:lvl8pPr marL="1371600" defTabSz="531813" fontAlgn="base">
              <a:spcBef>
                <a:spcPct val="0"/>
              </a:spcBef>
              <a:spcAft>
                <a:spcPct val="0"/>
              </a:spcAft>
              <a:defRPr sz="3200" b="1">
                <a:solidFill>
                  <a:srgbClr val="007E00"/>
                </a:solidFill>
                <a:latin typeface="Arial Narrow" pitchFamily="34" charset="0"/>
              </a:defRPr>
            </a:lvl8pPr>
            <a:lvl9pPr marL="1828800" defTabSz="531813" fontAlgn="base">
              <a:spcBef>
                <a:spcPct val="0"/>
              </a:spcBef>
              <a:spcAft>
                <a:spcPct val="0"/>
              </a:spcAft>
              <a:defRPr sz="3200" b="1">
                <a:solidFill>
                  <a:srgbClr val="007E00"/>
                </a:solidFill>
                <a:latin typeface="Arial Narrow" pitchFamily="34" charset="0"/>
              </a:defRPr>
            </a:lvl9pPr>
          </a:lstStyle>
          <a:p>
            <a:pPr>
              <a:spcAft>
                <a:spcPct val="20000"/>
              </a:spcAft>
            </a:pPr>
            <a:r>
              <a:rPr lang="de-AT" altLang="de-DE" sz="2500" dirty="0" smtClean="0">
                <a:solidFill>
                  <a:schemeClr val="tx1"/>
                </a:solidFill>
                <a:latin typeface="Arial" charset="0"/>
              </a:rPr>
              <a:t>Guenter LANGERGRABER</a:t>
            </a:r>
          </a:p>
          <a:p>
            <a:pPr>
              <a:spcAft>
                <a:spcPct val="20000"/>
              </a:spcAft>
            </a:pPr>
            <a:r>
              <a:rPr lang="en-GB" sz="1800" dirty="0" smtClean="0">
                <a:solidFill>
                  <a:schemeClr val="tx1"/>
                </a:solidFill>
                <a:latin typeface="Arial" charset="0"/>
              </a:rPr>
              <a:t>IWA </a:t>
            </a:r>
            <a:r>
              <a:rPr lang="en-GB" sz="1800" dirty="0">
                <a:solidFill>
                  <a:schemeClr val="tx1"/>
                </a:solidFill>
                <a:latin typeface="Arial" charset="0"/>
              </a:rPr>
              <a:t>Fellow</a:t>
            </a:r>
          </a:p>
          <a:p>
            <a:pPr>
              <a:spcAft>
                <a:spcPct val="20000"/>
              </a:spcAft>
            </a:pPr>
            <a:r>
              <a:rPr lang="en-GB" altLang="de-DE" sz="1800" b="0" dirty="0">
                <a:solidFill>
                  <a:schemeClr val="tx1"/>
                </a:solidFill>
                <a:latin typeface="Arial" charset="0"/>
              </a:rPr>
              <a:t/>
            </a:r>
            <a:br>
              <a:rPr lang="en-GB" altLang="de-DE" sz="1800" b="0" dirty="0">
                <a:solidFill>
                  <a:schemeClr val="tx1"/>
                </a:solidFill>
                <a:latin typeface="Arial" charset="0"/>
              </a:rPr>
            </a:br>
            <a:endParaRPr lang="en-GB" altLang="de-DE" sz="1800" dirty="0">
              <a:solidFill>
                <a:schemeClr val="tx1"/>
              </a:solidFill>
              <a:latin typeface="Arial" charset="0"/>
            </a:endParaRPr>
          </a:p>
        </p:txBody>
      </p:sp>
      <p:sp>
        <p:nvSpPr>
          <p:cNvPr id="4" name="Text Box 4"/>
          <p:cNvSpPr txBox="1">
            <a:spLocks noChangeArrowheads="1"/>
          </p:cNvSpPr>
          <p:nvPr/>
        </p:nvSpPr>
        <p:spPr bwMode="auto">
          <a:xfrm>
            <a:off x="719137" y="2340149"/>
            <a:ext cx="828198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defTabSz="892175">
              <a:tabLst>
                <a:tab pos="628650" algn="l"/>
              </a:tabLst>
              <a:defRPr sz="2400">
                <a:solidFill>
                  <a:schemeClr val="tx1"/>
                </a:solidFill>
                <a:latin typeface="Times New Roman" pitchFamily="18" charset="0"/>
              </a:defRPr>
            </a:lvl1pPr>
            <a:lvl2pPr marL="628650" defTabSz="892175">
              <a:tabLst>
                <a:tab pos="628650" algn="l"/>
              </a:tabLst>
              <a:defRPr sz="2400">
                <a:solidFill>
                  <a:schemeClr val="tx1"/>
                </a:solidFill>
                <a:latin typeface="Times New Roman" pitchFamily="18" charset="0"/>
              </a:defRPr>
            </a:lvl2pPr>
            <a:lvl3pPr marL="1349375" indent="-457200" defTabSz="892175">
              <a:tabLst>
                <a:tab pos="628650" algn="l"/>
              </a:tabLst>
              <a:defRPr sz="2400">
                <a:solidFill>
                  <a:schemeClr val="tx1"/>
                </a:solidFill>
                <a:latin typeface="Times New Roman" pitchFamily="18" charset="0"/>
              </a:defRPr>
            </a:lvl3pPr>
            <a:lvl4pPr marL="2355850" indent="-457200" defTabSz="892175">
              <a:tabLst>
                <a:tab pos="628650" algn="l"/>
              </a:tabLst>
              <a:defRPr sz="2400">
                <a:solidFill>
                  <a:schemeClr val="tx1"/>
                </a:solidFill>
                <a:latin typeface="Times New Roman" pitchFamily="18" charset="0"/>
              </a:defRPr>
            </a:lvl4pPr>
            <a:lvl5pPr marL="2992438" indent="-457200" defTabSz="892175">
              <a:tabLst>
                <a:tab pos="628650" algn="l"/>
              </a:tabLst>
              <a:defRPr sz="2400">
                <a:solidFill>
                  <a:schemeClr val="tx1"/>
                </a:solidFill>
                <a:latin typeface="Times New Roman" pitchFamily="18" charset="0"/>
              </a:defRPr>
            </a:lvl5pPr>
            <a:lvl6pPr marL="3449638" indent="-457200" defTabSz="892175" fontAlgn="base">
              <a:spcBef>
                <a:spcPct val="0"/>
              </a:spcBef>
              <a:spcAft>
                <a:spcPct val="0"/>
              </a:spcAft>
              <a:tabLst>
                <a:tab pos="628650" algn="l"/>
              </a:tabLst>
              <a:defRPr sz="2400">
                <a:solidFill>
                  <a:schemeClr val="tx1"/>
                </a:solidFill>
                <a:latin typeface="Times New Roman" pitchFamily="18" charset="0"/>
              </a:defRPr>
            </a:lvl6pPr>
            <a:lvl7pPr marL="3906838" indent="-457200" defTabSz="892175" fontAlgn="base">
              <a:spcBef>
                <a:spcPct val="0"/>
              </a:spcBef>
              <a:spcAft>
                <a:spcPct val="0"/>
              </a:spcAft>
              <a:tabLst>
                <a:tab pos="628650" algn="l"/>
              </a:tabLst>
              <a:defRPr sz="2400">
                <a:solidFill>
                  <a:schemeClr val="tx1"/>
                </a:solidFill>
                <a:latin typeface="Times New Roman" pitchFamily="18" charset="0"/>
              </a:defRPr>
            </a:lvl7pPr>
            <a:lvl8pPr marL="4364038" indent="-457200" defTabSz="892175" fontAlgn="base">
              <a:spcBef>
                <a:spcPct val="0"/>
              </a:spcBef>
              <a:spcAft>
                <a:spcPct val="0"/>
              </a:spcAft>
              <a:tabLst>
                <a:tab pos="628650" algn="l"/>
              </a:tabLst>
              <a:defRPr sz="2400">
                <a:solidFill>
                  <a:schemeClr val="tx1"/>
                </a:solidFill>
                <a:latin typeface="Times New Roman" pitchFamily="18" charset="0"/>
              </a:defRPr>
            </a:lvl8pPr>
            <a:lvl9pPr marL="4821238" indent="-457200" defTabSz="892175" fontAlgn="base">
              <a:spcBef>
                <a:spcPct val="0"/>
              </a:spcBef>
              <a:spcAft>
                <a:spcPct val="0"/>
              </a:spcAft>
              <a:tabLst>
                <a:tab pos="628650" algn="l"/>
              </a:tabLst>
              <a:defRPr sz="2400">
                <a:solidFill>
                  <a:schemeClr val="tx1"/>
                </a:solidFill>
                <a:latin typeface="Times New Roman" pitchFamily="18" charset="0"/>
              </a:defRPr>
            </a:lvl9pPr>
          </a:lstStyle>
          <a:p>
            <a:pPr marL="0" indent="0">
              <a:spcBef>
                <a:spcPct val="30000"/>
              </a:spcBef>
            </a:pPr>
            <a:r>
              <a:rPr lang="en-GB" sz="1600" b="1" dirty="0" smtClean="0">
                <a:latin typeface="Arial" charset="0"/>
              </a:rPr>
              <a:t>Head, Department of Water, Atmosphere and Environment</a:t>
            </a:r>
            <a:r>
              <a:rPr lang="en-GB" sz="1600" dirty="0" smtClean="0">
                <a:latin typeface="Arial" charset="0"/>
              </a:rPr>
              <a:t> (since Jan 2019)</a:t>
            </a:r>
          </a:p>
          <a:p>
            <a:pPr marL="0" indent="0">
              <a:spcBef>
                <a:spcPct val="30000"/>
              </a:spcBef>
            </a:pPr>
            <a:r>
              <a:rPr lang="en-GB" sz="1600" dirty="0" smtClean="0">
                <a:latin typeface="Arial" charset="0"/>
              </a:rPr>
              <a:t>Deputy-Head, Institute of Sanitary Engineering (since 2013)</a:t>
            </a:r>
          </a:p>
          <a:p>
            <a:pPr marL="0" indent="0">
              <a:spcBef>
                <a:spcPct val="30000"/>
              </a:spcBef>
            </a:pPr>
            <a:endParaRPr lang="en-GB" sz="1600" dirty="0">
              <a:latin typeface="Arial" charset="0"/>
            </a:endParaRPr>
          </a:p>
          <a:p>
            <a:pPr marL="0" indent="0">
              <a:spcBef>
                <a:spcPct val="30000"/>
              </a:spcBef>
            </a:pPr>
            <a:r>
              <a:rPr lang="en-GB" sz="1600" dirty="0" smtClean="0">
                <a:latin typeface="Arial" charset="0"/>
              </a:rPr>
              <a:t>Co-Chair, IWA Task Group on Mainstreaming the Use of Treatment Wetlands</a:t>
            </a:r>
          </a:p>
          <a:p>
            <a:pPr marL="0" indent="0">
              <a:spcBef>
                <a:spcPct val="30000"/>
              </a:spcBef>
            </a:pPr>
            <a:endParaRPr lang="en-GB" sz="1600" b="1" dirty="0" smtClean="0">
              <a:latin typeface="Arial" charset="0"/>
            </a:endParaRPr>
          </a:p>
          <a:p>
            <a:pPr marL="0" indent="0">
              <a:spcBef>
                <a:spcPct val="30000"/>
              </a:spcBef>
            </a:pPr>
            <a:r>
              <a:rPr lang="en-GB" sz="1600" b="1" dirty="0" smtClean="0">
                <a:latin typeface="Arial" charset="0"/>
              </a:rPr>
              <a:t>Background</a:t>
            </a:r>
          </a:p>
          <a:p>
            <a:pPr marL="285750" indent="-285750">
              <a:spcBef>
                <a:spcPct val="30000"/>
              </a:spcBef>
              <a:buFont typeface="Wingdings" pitchFamily="2" charset="2"/>
              <a:buChar char="§"/>
            </a:pPr>
            <a:r>
              <a:rPr lang="en-GB" sz="1600" dirty="0" smtClean="0">
                <a:latin typeface="Arial" charset="0"/>
              </a:rPr>
              <a:t>Dissertation (2001, BOKU): </a:t>
            </a:r>
            <a:r>
              <a:rPr lang="en-US" sz="1600" dirty="0">
                <a:latin typeface="Arial" charset="0"/>
              </a:rPr>
              <a:t>Development of a simulation tool for subsurface flow constructed </a:t>
            </a:r>
            <a:r>
              <a:rPr lang="en-US" sz="1600" dirty="0" smtClean="0">
                <a:latin typeface="Arial" charset="0"/>
              </a:rPr>
              <a:t>wetlands</a:t>
            </a:r>
          </a:p>
          <a:p>
            <a:pPr marL="285750" indent="-285750">
              <a:spcBef>
                <a:spcPct val="30000"/>
              </a:spcBef>
              <a:buFont typeface="Wingdings" pitchFamily="2" charset="2"/>
              <a:buChar char="§"/>
            </a:pPr>
            <a:r>
              <a:rPr lang="en-US" sz="1600" dirty="0" smtClean="0">
                <a:latin typeface="Arial" charset="0"/>
              </a:rPr>
              <a:t>Habilitation (2012): </a:t>
            </a:r>
            <a:r>
              <a:rPr lang="en-US" sz="1600" dirty="0">
                <a:latin typeface="Arial" charset="0"/>
              </a:rPr>
              <a:t>Towards a more sustainable implementation of sanitation systems</a:t>
            </a:r>
            <a:endParaRPr lang="en-GB" sz="1600" dirty="0">
              <a:latin typeface="Arial" charset="0"/>
            </a:endParaRPr>
          </a:p>
          <a:p>
            <a:pPr marL="0" indent="0">
              <a:spcBef>
                <a:spcPct val="30000"/>
              </a:spcBef>
            </a:pPr>
            <a:endParaRPr lang="en-GB" sz="1600" b="1" dirty="0" smtClean="0">
              <a:latin typeface="Arial" charset="0"/>
            </a:endParaRPr>
          </a:p>
          <a:p>
            <a:pPr marL="0" indent="0">
              <a:spcBef>
                <a:spcPct val="30000"/>
              </a:spcBef>
            </a:pPr>
            <a:r>
              <a:rPr lang="en-GB" sz="1600" b="1" dirty="0" smtClean="0">
                <a:latin typeface="Arial" charset="0"/>
              </a:rPr>
              <a:t>Research fields</a:t>
            </a:r>
          </a:p>
          <a:p>
            <a:pPr marL="0" indent="0">
              <a:spcBef>
                <a:spcPct val="30000"/>
              </a:spcBef>
            </a:pPr>
            <a:r>
              <a:rPr lang="en-GB" sz="1600" dirty="0" smtClean="0">
                <a:latin typeface="Arial" charset="0"/>
              </a:rPr>
              <a:t>Treatment wetlands, Resources-oriented </a:t>
            </a:r>
            <a:r>
              <a:rPr lang="en-GB" sz="1600" dirty="0">
                <a:latin typeface="Arial" charset="0"/>
              </a:rPr>
              <a:t>sanitation </a:t>
            </a:r>
            <a:r>
              <a:rPr lang="en-GB" sz="1600" dirty="0" smtClean="0">
                <a:latin typeface="Arial" charset="0"/>
              </a:rPr>
              <a:t>systems, Modelling WWTPs</a:t>
            </a:r>
          </a:p>
        </p:txBody>
      </p:sp>
    </p:spTree>
    <p:extLst>
      <p:ext uri="{BB962C8B-B14F-4D97-AF65-F5344CB8AC3E}">
        <p14:creationId xmlns:p14="http://schemas.microsoft.com/office/powerpoint/2010/main" val="4125532996"/>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639AE609-8500-4B5B-9574-EFF7A30AD761}" type="slidenum">
              <a:rPr lang="de-DE" smtClean="0"/>
              <a:pPr>
                <a:defRPr/>
              </a:pPr>
              <a:t>12</a:t>
            </a:fld>
            <a:endParaRPr lang="de-DE"/>
          </a:p>
        </p:txBody>
      </p:sp>
      <p:sp>
        <p:nvSpPr>
          <p:cNvPr id="3" name="Rectangle 2"/>
          <p:cNvSpPr>
            <a:spLocks noChangeArrowheads="1"/>
          </p:cNvSpPr>
          <p:nvPr/>
        </p:nvSpPr>
        <p:spPr bwMode="auto">
          <a:xfrm>
            <a:off x="719138" y="1258888"/>
            <a:ext cx="6337300" cy="43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1813">
              <a:defRPr sz="3200" b="1">
                <a:solidFill>
                  <a:srgbClr val="007E00"/>
                </a:solidFill>
                <a:latin typeface="Arial Narrow" pitchFamily="34" charset="0"/>
              </a:defRPr>
            </a:lvl1pPr>
            <a:lvl2pPr defTabSz="531813">
              <a:defRPr sz="3200" b="1">
                <a:solidFill>
                  <a:srgbClr val="007E00"/>
                </a:solidFill>
                <a:latin typeface="Arial Narrow" pitchFamily="34" charset="0"/>
              </a:defRPr>
            </a:lvl2pPr>
            <a:lvl3pPr defTabSz="531813">
              <a:defRPr sz="3200" b="1">
                <a:solidFill>
                  <a:srgbClr val="007E00"/>
                </a:solidFill>
                <a:latin typeface="Arial Narrow" pitchFamily="34" charset="0"/>
              </a:defRPr>
            </a:lvl3pPr>
            <a:lvl4pPr defTabSz="531813">
              <a:defRPr sz="3200" b="1">
                <a:solidFill>
                  <a:srgbClr val="007E00"/>
                </a:solidFill>
                <a:latin typeface="Arial Narrow" pitchFamily="34" charset="0"/>
              </a:defRPr>
            </a:lvl4pPr>
            <a:lvl5pPr defTabSz="531813">
              <a:defRPr sz="3200" b="1">
                <a:solidFill>
                  <a:srgbClr val="007E00"/>
                </a:solidFill>
                <a:latin typeface="Arial Narrow" pitchFamily="34" charset="0"/>
              </a:defRPr>
            </a:lvl5pPr>
            <a:lvl6pPr marL="457200" defTabSz="531813" fontAlgn="base">
              <a:spcBef>
                <a:spcPct val="0"/>
              </a:spcBef>
              <a:spcAft>
                <a:spcPct val="0"/>
              </a:spcAft>
              <a:defRPr sz="3200" b="1">
                <a:solidFill>
                  <a:srgbClr val="007E00"/>
                </a:solidFill>
                <a:latin typeface="Arial Narrow" pitchFamily="34" charset="0"/>
              </a:defRPr>
            </a:lvl6pPr>
            <a:lvl7pPr marL="914400" defTabSz="531813" fontAlgn="base">
              <a:spcBef>
                <a:spcPct val="0"/>
              </a:spcBef>
              <a:spcAft>
                <a:spcPct val="0"/>
              </a:spcAft>
              <a:defRPr sz="3200" b="1">
                <a:solidFill>
                  <a:srgbClr val="007E00"/>
                </a:solidFill>
                <a:latin typeface="Arial Narrow" pitchFamily="34" charset="0"/>
              </a:defRPr>
            </a:lvl7pPr>
            <a:lvl8pPr marL="1371600" defTabSz="531813" fontAlgn="base">
              <a:spcBef>
                <a:spcPct val="0"/>
              </a:spcBef>
              <a:spcAft>
                <a:spcPct val="0"/>
              </a:spcAft>
              <a:defRPr sz="3200" b="1">
                <a:solidFill>
                  <a:srgbClr val="007E00"/>
                </a:solidFill>
                <a:latin typeface="Arial Narrow" pitchFamily="34" charset="0"/>
              </a:defRPr>
            </a:lvl8pPr>
            <a:lvl9pPr marL="1828800" defTabSz="531813" fontAlgn="base">
              <a:spcBef>
                <a:spcPct val="0"/>
              </a:spcBef>
              <a:spcAft>
                <a:spcPct val="0"/>
              </a:spcAft>
              <a:defRPr sz="3200" b="1">
                <a:solidFill>
                  <a:srgbClr val="007E00"/>
                </a:solidFill>
                <a:latin typeface="Arial Narrow" pitchFamily="34" charset="0"/>
              </a:defRPr>
            </a:lvl9pPr>
          </a:lstStyle>
          <a:p>
            <a:pPr>
              <a:spcAft>
                <a:spcPct val="20000"/>
              </a:spcAft>
            </a:pPr>
            <a:r>
              <a:rPr lang="de-AT" altLang="de-DE" sz="2500" dirty="0" smtClean="0">
                <a:solidFill>
                  <a:schemeClr val="tx1"/>
                </a:solidFill>
                <a:latin typeface="Arial" charset="0"/>
              </a:rPr>
              <a:t>Guenter LANGERGRABER</a:t>
            </a:r>
          </a:p>
          <a:p>
            <a:pPr>
              <a:spcAft>
                <a:spcPct val="20000"/>
              </a:spcAft>
            </a:pPr>
            <a:endParaRPr lang="en-GB" sz="1800" dirty="0">
              <a:solidFill>
                <a:schemeClr val="tx1"/>
              </a:solidFill>
              <a:latin typeface="Arial" charset="0"/>
            </a:endParaRPr>
          </a:p>
          <a:p>
            <a:pPr>
              <a:spcAft>
                <a:spcPct val="20000"/>
              </a:spcAft>
            </a:pPr>
            <a:r>
              <a:rPr lang="en-GB" altLang="de-DE" sz="1800" b="0" dirty="0">
                <a:solidFill>
                  <a:schemeClr val="tx1"/>
                </a:solidFill>
                <a:latin typeface="Arial" charset="0"/>
              </a:rPr>
              <a:t/>
            </a:r>
            <a:br>
              <a:rPr lang="en-GB" altLang="de-DE" sz="1800" b="0" dirty="0">
                <a:solidFill>
                  <a:schemeClr val="tx1"/>
                </a:solidFill>
                <a:latin typeface="Arial" charset="0"/>
              </a:rPr>
            </a:br>
            <a:endParaRPr lang="en-GB" altLang="de-DE" sz="1800" dirty="0">
              <a:solidFill>
                <a:schemeClr val="tx1"/>
              </a:solidFill>
              <a:latin typeface="Arial" charset="0"/>
            </a:endParaRPr>
          </a:p>
        </p:txBody>
      </p:sp>
      <p:sp>
        <p:nvSpPr>
          <p:cNvPr id="4" name="Text Box 4"/>
          <p:cNvSpPr txBox="1">
            <a:spLocks noChangeArrowheads="1"/>
          </p:cNvSpPr>
          <p:nvPr/>
        </p:nvSpPr>
        <p:spPr bwMode="auto">
          <a:xfrm>
            <a:off x="719138" y="2052117"/>
            <a:ext cx="8281987" cy="405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defTabSz="892175">
              <a:tabLst>
                <a:tab pos="628650" algn="l"/>
              </a:tabLst>
              <a:defRPr sz="2400">
                <a:solidFill>
                  <a:schemeClr val="tx1"/>
                </a:solidFill>
                <a:latin typeface="Times New Roman" pitchFamily="18" charset="0"/>
              </a:defRPr>
            </a:lvl1pPr>
            <a:lvl2pPr marL="628650" defTabSz="892175">
              <a:tabLst>
                <a:tab pos="628650" algn="l"/>
              </a:tabLst>
              <a:defRPr sz="2400">
                <a:solidFill>
                  <a:schemeClr val="tx1"/>
                </a:solidFill>
                <a:latin typeface="Times New Roman" pitchFamily="18" charset="0"/>
              </a:defRPr>
            </a:lvl2pPr>
            <a:lvl3pPr marL="1349375" indent="-457200" defTabSz="892175">
              <a:tabLst>
                <a:tab pos="628650" algn="l"/>
              </a:tabLst>
              <a:defRPr sz="2400">
                <a:solidFill>
                  <a:schemeClr val="tx1"/>
                </a:solidFill>
                <a:latin typeface="Times New Roman" pitchFamily="18" charset="0"/>
              </a:defRPr>
            </a:lvl3pPr>
            <a:lvl4pPr marL="2355850" indent="-457200" defTabSz="892175">
              <a:tabLst>
                <a:tab pos="628650" algn="l"/>
              </a:tabLst>
              <a:defRPr sz="2400">
                <a:solidFill>
                  <a:schemeClr val="tx1"/>
                </a:solidFill>
                <a:latin typeface="Times New Roman" pitchFamily="18" charset="0"/>
              </a:defRPr>
            </a:lvl4pPr>
            <a:lvl5pPr marL="2992438" indent="-457200" defTabSz="892175">
              <a:tabLst>
                <a:tab pos="628650" algn="l"/>
              </a:tabLst>
              <a:defRPr sz="2400">
                <a:solidFill>
                  <a:schemeClr val="tx1"/>
                </a:solidFill>
                <a:latin typeface="Times New Roman" pitchFamily="18" charset="0"/>
              </a:defRPr>
            </a:lvl5pPr>
            <a:lvl6pPr marL="3449638" indent="-457200" defTabSz="892175" fontAlgn="base">
              <a:spcBef>
                <a:spcPct val="0"/>
              </a:spcBef>
              <a:spcAft>
                <a:spcPct val="0"/>
              </a:spcAft>
              <a:tabLst>
                <a:tab pos="628650" algn="l"/>
              </a:tabLst>
              <a:defRPr sz="2400">
                <a:solidFill>
                  <a:schemeClr val="tx1"/>
                </a:solidFill>
                <a:latin typeface="Times New Roman" pitchFamily="18" charset="0"/>
              </a:defRPr>
            </a:lvl6pPr>
            <a:lvl7pPr marL="3906838" indent="-457200" defTabSz="892175" fontAlgn="base">
              <a:spcBef>
                <a:spcPct val="0"/>
              </a:spcBef>
              <a:spcAft>
                <a:spcPct val="0"/>
              </a:spcAft>
              <a:tabLst>
                <a:tab pos="628650" algn="l"/>
              </a:tabLst>
              <a:defRPr sz="2400">
                <a:solidFill>
                  <a:schemeClr val="tx1"/>
                </a:solidFill>
                <a:latin typeface="Times New Roman" pitchFamily="18" charset="0"/>
              </a:defRPr>
            </a:lvl7pPr>
            <a:lvl8pPr marL="4364038" indent="-457200" defTabSz="892175" fontAlgn="base">
              <a:spcBef>
                <a:spcPct val="0"/>
              </a:spcBef>
              <a:spcAft>
                <a:spcPct val="0"/>
              </a:spcAft>
              <a:tabLst>
                <a:tab pos="628650" algn="l"/>
              </a:tabLst>
              <a:defRPr sz="2400">
                <a:solidFill>
                  <a:schemeClr val="tx1"/>
                </a:solidFill>
                <a:latin typeface="Times New Roman" pitchFamily="18" charset="0"/>
              </a:defRPr>
            </a:lvl8pPr>
            <a:lvl9pPr marL="4821238" indent="-457200" defTabSz="892175" fontAlgn="base">
              <a:spcBef>
                <a:spcPct val="0"/>
              </a:spcBef>
              <a:spcAft>
                <a:spcPct val="0"/>
              </a:spcAft>
              <a:tabLst>
                <a:tab pos="628650" algn="l"/>
              </a:tabLst>
              <a:defRPr sz="2400">
                <a:solidFill>
                  <a:schemeClr val="tx1"/>
                </a:solidFill>
                <a:latin typeface="Times New Roman" pitchFamily="18" charset="0"/>
              </a:defRPr>
            </a:lvl9pPr>
          </a:lstStyle>
          <a:p>
            <a:pPr marL="0" indent="0">
              <a:spcBef>
                <a:spcPct val="30000"/>
              </a:spcBef>
            </a:pPr>
            <a:r>
              <a:rPr lang="en-GB" sz="1600" b="1" dirty="0" smtClean="0">
                <a:latin typeface="Arial" charset="0"/>
              </a:rPr>
              <a:t>Current research projects</a:t>
            </a:r>
          </a:p>
          <a:p>
            <a:pPr marL="285750" indent="-285750">
              <a:spcBef>
                <a:spcPct val="30000"/>
              </a:spcBef>
              <a:buFont typeface="Wingdings" panose="05000000000000000000" pitchFamily="2" charset="2"/>
              <a:buChar char="§"/>
            </a:pPr>
            <a:r>
              <a:rPr lang="en-GB" sz="1500" b="1" dirty="0" smtClean="0">
                <a:solidFill>
                  <a:srgbClr val="0073AF"/>
                </a:solidFill>
                <a:latin typeface="Arial" charset="0"/>
              </a:rPr>
              <a:t>PAVITR </a:t>
            </a:r>
            <a:r>
              <a:rPr lang="en-GB" sz="1500" dirty="0" smtClean="0">
                <a:latin typeface="Arial" charset="0"/>
              </a:rPr>
              <a:t>(EU H2020): Potential </a:t>
            </a:r>
            <a:r>
              <a:rPr lang="en-GB" sz="1500" dirty="0">
                <a:latin typeface="Arial" charset="0"/>
              </a:rPr>
              <a:t>and Validation of Sustainable Natural &amp; Advance Technologies for Water &amp; Wastewater Treatment, Monitoring and Safe Water Reuse in </a:t>
            </a:r>
            <a:r>
              <a:rPr lang="en-GB" sz="1500" dirty="0" smtClean="0">
                <a:latin typeface="Arial" charset="0"/>
              </a:rPr>
              <a:t>India (02.2019 </a:t>
            </a:r>
            <a:r>
              <a:rPr lang="en-GB" sz="1500" dirty="0">
                <a:latin typeface="Arial" charset="0"/>
              </a:rPr>
              <a:t>- </a:t>
            </a:r>
            <a:r>
              <a:rPr lang="en-GB" sz="1500" dirty="0" smtClean="0">
                <a:latin typeface="Arial" charset="0"/>
              </a:rPr>
              <a:t>01.2023)</a:t>
            </a:r>
          </a:p>
          <a:p>
            <a:pPr marL="285750" indent="-285750">
              <a:spcBef>
                <a:spcPct val="30000"/>
              </a:spcBef>
              <a:buFont typeface="Wingdings" panose="05000000000000000000" pitchFamily="2" charset="2"/>
              <a:buChar char="§"/>
            </a:pPr>
            <a:r>
              <a:rPr lang="en-GB" sz="1500" b="1" dirty="0" smtClean="0">
                <a:solidFill>
                  <a:srgbClr val="0073AF"/>
                </a:solidFill>
                <a:latin typeface="Arial" charset="0"/>
              </a:rPr>
              <a:t>Circular City </a:t>
            </a:r>
            <a:r>
              <a:rPr lang="en-GB" sz="1500" dirty="0" smtClean="0">
                <a:latin typeface="Arial" charset="0"/>
              </a:rPr>
              <a:t>(</a:t>
            </a:r>
            <a:r>
              <a:rPr lang="en-GB" sz="1500" dirty="0">
                <a:latin typeface="Arial" charset="0"/>
              </a:rPr>
              <a:t>COST </a:t>
            </a:r>
            <a:r>
              <a:rPr lang="en-GB" sz="1500" dirty="0" smtClean="0">
                <a:latin typeface="Arial" charset="0"/>
              </a:rPr>
              <a:t>Action): Implementing </a:t>
            </a:r>
            <a:r>
              <a:rPr lang="en-GB" sz="1500" dirty="0">
                <a:latin typeface="Arial" charset="0"/>
              </a:rPr>
              <a:t>nature based solutions for creating a resourceful circular </a:t>
            </a:r>
            <a:r>
              <a:rPr lang="en-GB" sz="1500" dirty="0" smtClean="0">
                <a:latin typeface="Arial" charset="0"/>
              </a:rPr>
              <a:t>city (10.2018 </a:t>
            </a:r>
            <a:r>
              <a:rPr lang="en-GB" sz="1500" dirty="0">
                <a:latin typeface="Arial" charset="0"/>
              </a:rPr>
              <a:t>- </a:t>
            </a:r>
            <a:r>
              <a:rPr lang="en-GB" sz="1500" dirty="0" smtClean="0">
                <a:latin typeface="Arial" charset="0"/>
              </a:rPr>
              <a:t>10.2022)</a:t>
            </a:r>
          </a:p>
          <a:p>
            <a:pPr marL="285750" indent="-285750">
              <a:spcBef>
                <a:spcPct val="30000"/>
              </a:spcBef>
              <a:buFont typeface="Wingdings" panose="05000000000000000000" pitchFamily="2" charset="2"/>
              <a:buChar char="§"/>
            </a:pPr>
            <a:r>
              <a:rPr lang="en-GB" sz="1500" b="1" dirty="0" smtClean="0">
                <a:solidFill>
                  <a:srgbClr val="0073AF"/>
                </a:solidFill>
                <a:latin typeface="Arial" charset="0"/>
              </a:rPr>
              <a:t>UVG2.0</a:t>
            </a:r>
            <a:r>
              <a:rPr lang="en-GB" sz="1500" dirty="0" smtClean="0">
                <a:latin typeface="Arial" charset="0"/>
              </a:rPr>
              <a:t> (EU Urban Europe JPI): Urban </a:t>
            </a:r>
            <a:r>
              <a:rPr lang="en-GB" sz="1500" dirty="0">
                <a:latin typeface="Arial" charset="0"/>
              </a:rPr>
              <a:t>Vertical Greening </a:t>
            </a:r>
            <a:r>
              <a:rPr lang="en-GB" sz="1500" dirty="0" smtClean="0">
                <a:latin typeface="Arial" charset="0"/>
              </a:rPr>
              <a:t>2.0 (04.2018 </a:t>
            </a:r>
            <a:r>
              <a:rPr lang="en-GB" sz="1500" dirty="0">
                <a:latin typeface="Arial" charset="0"/>
              </a:rPr>
              <a:t>- </a:t>
            </a:r>
            <a:r>
              <a:rPr lang="en-GB" sz="1500" dirty="0" smtClean="0">
                <a:latin typeface="Arial" charset="0"/>
              </a:rPr>
              <a:t>03.2021)</a:t>
            </a:r>
          </a:p>
          <a:p>
            <a:pPr marL="285750" indent="-285750">
              <a:spcBef>
                <a:spcPct val="30000"/>
              </a:spcBef>
              <a:buFont typeface="Wingdings" panose="05000000000000000000" pitchFamily="2" charset="2"/>
              <a:buChar char="§"/>
            </a:pPr>
            <a:r>
              <a:rPr lang="en-US" sz="1500" b="1" dirty="0">
                <a:solidFill>
                  <a:srgbClr val="0073AF"/>
                </a:solidFill>
                <a:latin typeface="Arial" charset="0"/>
              </a:rPr>
              <a:t>Pop-up housing </a:t>
            </a:r>
            <a:r>
              <a:rPr lang="en-US" sz="1500" dirty="0">
                <a:latin typeface="Arial" charset="0"/>
              </a:rPr>
              <a:t>(WWTF): Urban pop-up housing environments and their potential for local innovation systems (04.2018 - 03.2021)</a:t>
            </a:r>
            <a:endParaRPr lang="en-GB" sz="1500" dirty="0">
              <a:latin typeface="Arial" charset="0"/>
            </a:endParaRPr>
          </a:p>
          <a:p>
            <a:pPr marL="285750" indent="-285750">
              <a:spcBef>
                <a:spcPct val="30000"/>
              </a:spcBef>
              <a:buFont typeface="Wingdings" panose="05000000000000000000" pitchFamily="2" charset="2"/>
              <a:buChar char="§"/>
            </a:pPr>
            <a:r>
              <a:rPr lang="en-US" sz="1500" b="1" dirty="0" smtClean="0">
                <a:solidFill>
                  <a:srgbClr val="0073AF"/>
                </a:solidFill>
                <a:latin typeface="Arial" charset="0"/>
              </a:rPr>
              <a:t>GOAL</a:t>
            </a:r>
            <a:r>
              <a:rPr lang="en-US" sz="1500" dirty="0" smtClean="0">
                <a:latin typeface="Arial" charset="0"/>
              </a:rPr>
              <a:t> </a:t>
            </a:r>
            <a:r>
              <a:rPr lang="en-US" sz="1500" dirty="0">
                <a:latin typeface="Arial" charset="0"/>
              </a:rPr>
              <a:t>(EU Erasmus+): </a:t>
            </a:r>
            <a:r>
              <a:rPr lang="en-US" sz="1500" dirty="0" err="1">
                <a:latin typeface="Arial" charset="0"/>
              </a:rPr>
              <a:t>Geoethics</a:t>
            </a:r>
            <a:r>
              <a:rPr lang="en-US" sz="1500" dirty="0">
                <a:latin typeface="Arial" charset="0"/>
              </a:rPr>
              <a:t> Outcomes and Awareness Learning (01.2018 - 08.2020</a:t>
            </a:r>
            <a:r>
              <a:rPr lang="en-US" sz="1500" dirty="0" smtClean="0">
                <a:latin typeface="Arial" charset="0"/>
              </a:rPr>
              <a:t>)</a:t>
            </a:r>
          </a:p>
          <a:p>
            <a:pPr marL="285750" indent="-285750">
              <a:spcBef>
                <a:spcPct val="30000"/>
              </a:spcBef>
              <a:buFont typeface="Wingdings" panose="05000000000000000000" pitchFamily="2" charset="2"/>
              <a:buChar char="§"/>
            </a:pPr>
            <a:r>
              <a:rPr lang="en-GB" sz="1500" b="1" dirty="0" smtClean="0">
                <a:solidFill>
                  <a:srgbClr val="0073AF"/>
                </a:solidFill>
                <a:latin typeface="Arial" charset="0"/>
              </a:rPr>
              <a:t>REEF 2W </a:t>
            </a:r>
            <a:r>
              <a:rPr lang="en-GB" sz="1500" dirty="0" smtClean="0">
                <a:latin typeface="Arial" charset="0"/>
              </a:rPr>
              <a:t>(EU </a:t>
            </a:r>
            <a:r>
              <a:rPr lang="en-GB" sz="1500" dirty="0" err="1" smtClean="0">
                <a:latin typeface="Arial" charset="0"/>
              </a:rPr>
              <a:t>Interreg</a:t>
            </a:r>
            <a:r>
              <a:rPr lang="en-GB" sz="1500" dirty="0" smtClean="0">
                <a:latin typeface="Arial" charset="0"/>
              </a:rPr>
              <a:t> Central Europe); Increased </a:t>
            </a:r>
            <a:r>
              <a:rPr lang="en-GB" sz="1500" dirty="0">
                <a:latin typeface="Arial" charset="0"/>
              </a:rPr>
              <a:t>renewable energy and energy efficiency by integrating, combining and empowering urban wastewater and organic waste management systems </a:t>
            </a:r>
            <a:r>
              <a:rPr lang="en-GB" sz="1500" dirty="0" smtClean="0">
                <a:latin typeface="Arial" charset="0"/>
              </a:rPr>
              <a:t>(06.2017 </a:t>
            </a:r>
            <a:r>
              <a:rPr lang="en-GB" sz="1500" dirty="0">
                <a:latin typeface="Arial" charset="0"/>
              </a:rPr>
              <a:t>- </a:t>
            </a:r>
            <a:r>
              <a:rPr lang="en-GB" sz="1500" dirty="0" smtClean="0">
                <a:latin typeface="Arial" charset="0"/>
              </a:rPr>
              <a:t>05.2020)</a:t>
            </a:r>
          </a:p>
          <a:p>
            <a:pPr marL="285750" indent="-285750">
              <a:spcBef>
                <a:spcPct val="30000"/>
              </a:spcBef>
              <a:buFont typeface="Wingdings" panose="05000000000000000000" pitchFamily="2" charset="2"/>
              <a:buChar char="§"/>
            </a:pPr>
            <a:r>
              <a:rPr lang="en-GB" sz="1500" b="1" dirty="0">
                <a:solidFill>
                  <a:srgbClr val="0073AF"/>
                </a:solidFill>
                <a:latin typeface="Arial" charset="0"/>
              </a:rPr>
              <a:t>INTCATCH</a:t>
            </a:r>
            <a:r>
              <a:rPr lang="en-GB" sz="1500" dirty="0" smtClean="0">
                <a:latin typeface="Arial" charset="0"/>
              </a:rPr>
              <a:t> (EU H2020): </a:t>
            </a:r>
            <a:r>
              <a:rPr lang="en-US" sz="1500" dirty="0">
                <a:latin typeface="Arial" charset="0"/>
              </a:rPr>
              <a:t>Development and application of </a:t>
            </a:r>
            <a:r>
              <a:rPr lang="en-US" sz="1500" dirty="0" smtClean="0">
                <a:latin typeface="Arial" charset="0"/>
              </a:rPr>
              <a:t>novel</a:t>
            </a:r>
            <a:r>
              <a:rPr lang="en-US" sz="1500" dirty="0">
                <a:latin typeface="Arial" charset="0"/>
              </a:rPr>
              <a:t>, </a:t>
            </a:r>
            <a:r>
              <a:rPr lang="en-US" sz="1500" dirty="0" smtClean="0">
                <a:latin typeface="Arial" charset="0"/>
              </a:rPr>
              <a:t>integrated tools </a:t>
            </a:r>
            <a:r>
              <a:rPr lang="en-US" sz="1500" dirty="0">
                <a:latin typeface="Arial" charset="0"/>
              </a:rPr>
              <a:t>for monitoring and managing Catchments (</a:t>
            </a:r>
            <a:r>
              <a:rPr lang="en-US" sz="1500" dirty="0" smtClean="0">
                <a:latin typeface="Arial" charset="0"/>
              </a:rPr>
              <a:t>06.2016 - 01.2020)</a:t>
            </a:r>
          </a:p>
        </p:txBody>
      </p:sp>
    </p:spTree>
    <p:extLst>
      <p:ext uri="{BB962C8B-B14F-4D97-AF65-F5344CB8AC3E}">
        <p14:creationId xmlns:p14="http://schemas.microsoft.com/office/powerpoint/2010/main" val="3939784162"/>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umsplatzhalter 3"/>
          <p:cNvSpPr>
            <a:spLocks noGrp="1"/>
          </p:cNvSpPr>
          <p:nvPr>
            <p:ph type="dt" sz="quarter" idx="4294967295"/>
          </p:nvPr>
        </p:nvSpPr>
        <p:spPr>
          <a:xfrm>
            <a:off x="431800" y="6229350"/>
            <a:ext cx="1081088" cy="455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de-DE" sz="900" smtClean="0"/>
              <a:t>03.10.2010</a:t>
            </a:r>
          </a:p>
        </p:txBody>
      </p:sp>
      <p:sp>
        <p:nvSpPr>
          <p:cNvPr id="3075"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367D970-6178-49C7-BDFD-278272A81E11}" type="slidenum">
              <a:rPr lang="de-DE" sz="900" smtClean="0"/>
              <a:pPr eaLnBrk="1" hangingPunct="1"/>
              <a:t>13</a:t>
            </a:fld>
            <a:endParaRPr lang="de-DE" sz="900" smtClean="0"/>
          </a:p>
        </p:txBody>
      </p:sp>
      <p:pic>
        <p:nvPicPr>
          <p:cNvPr id="3076" name="Picture 23" descr="Wasser_Atmosphae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59113"/>
            <a:ext cx="936148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2"/>
          <p:cNvSpPr>
            <a:spLocks noGrp="1" noChangeArrowheads="1"/>
          </p:cNvSpPr>
          <p:nvPr>
            <p:ph type="ctrTitle" idx="4294967295"/>
          </p:nvPr>
        </p:nvSpPr>
        <p:spPr bwMode="auto">
          <a:xfrm>
            <a:off x="719139" y="1258888"/>
            <a:ext cx="5545782" cy="1152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500" dirty="0" smtClean="0">
                <a:solidFill>
                  <a:schemeClr val="tx1"/>
                </a:solidFill>
                <a:latin typeface="Arial" charset="0"/>
              </a:rPr>
              <a:t>Management of (small) Wastewater treatment plants in Austria</a:t>
            </a:r>
            <a:br>
              <a:rPr lang="en-US" sz="2500" dirty="0" smtClean="0">
                <a:solidFill>
                  <a:schemeClr val="tx1"/>
                </a:solidFill>
                <a:latin typeface="Arial" charset="0"/>
              </a:rPr>
            </a:br>
            <a:r>
              <a:rPr lang="en-GB" sz="2000" dirty="0" smtClean="0">
                <a:solidFill>
                  <a:schemeClr val="tx1"/>
                </a:solidFill>
                <a:latin typeface="Arial" charset="0"/>
              </a:rPr>
              <a:t/>
            </a:r>
            <a:br>
              <a:rPr lang="en-GB" sz="2000" dirty="0" smtClean="0">
                <a:solidFill>
                  <a:schemeClr val="tx1"/>
                </a:solidFill>
                <a:latin typeface="Arial" charset="0"/>
              </a:rPr>
            </a:br>
            <a:r>
              <a:rPr lang="en-GB" sz="2000" dirty="0" smtClean="0">
                <a:solidFill>
                  <a:schemeClr val="tx1"/>
                </a:solidFill>
                <a:latin typeface="Arial" charset="0"/>
              </a:rPr>
              <a:t/>
            </a:r>
            <a:br>
              <a:rPr lang="en-GB" sz="2000" dirty="0" smtClean="0">
                <a:solidFill>
                  <a:schemeClr val="tx1"/>
                </a:solidFill>
                <a:latin typeface="Arial" charset="0"/>
              </a:rPr>
            </a:br>
            <a:r>
              <a:rPr lang="en-GB" sz="2000" dirty="0" smtClean="0">
                <a:solidFill>
                  <a:schemeClr val="tx1"/>
                </a:solidFill>
                <a:latin typeface="Arial" charset="0"/>
              </a:rPr>
              <a:t/>
            </a:r>
            <a:br>
              <a:rPr lang="en-GB" sz="2000" dirty="0" smtClean="0">
                <a:solidFill>
                  <a:schemeClr val="tx1"/>
                </a:solidFill>
                <a:latin typeface="Arial" charset="0"/>
              </a:rPr>
            </a:br>
            <a:r>
              <a:rPr lang="en-GB" sz="2000" dirty="0" smtClean="0">
                <a:solidFill>
                  <a:schemeClr val="tx1"/>
                </a:solidFill>
                <a:latin typeface="Arial" charset="0"/>
              </a:rPr>
              <a:t>Guenter Langergraber</a:t>
            </a:r>
            <a:r>
              <a:rPr lang="en-GB" sz="2000" b="0" dirty="0" smtClean="0">
                <a:solidFill>
                  <a:schemeClr val="tx1"/>
                </a:solidFill>
                <a:latin typeface="Arial" charset="0"/>
              </a:rPr>
              <a:t/>
            </a:r>
            <a:br>
              <a:rPr lang="en-GB" sz="2000" b="0" dirty="0" smtClean="0">
                <a:solidFill>
                  <a:schemeClr val="tx1"/>
                </a:solidFill>
                <a:latin typeface="Arial" charset="0"/>
              </a:rPr>
            </a:br>
            <a:r>
              <a:rPr lang="en-GB" sz="2000" b="0" dirty="0" smtClean="0">
                <a:solidFill>
                  <a:schemeClr val="tx1"/>
                </a:solidFill>
                <a:latin typeface="Arial" charset="0"/>
              </a:rPr>
              <a:t/>
            </a:r>
            <a:br>
              <a:rPr lang="en-GB" sz="2000" b="0" dirty="0" smtClean="0">
                <a:solidFill>
                  <a:schemeClr val="tx1"/>
                </a:solidFill>
                <a:latin typeface="Arial" charset="0"/>
              </a:rPr>
            </a:br>
            <a:r>
              <a:rPr lang="en-GB" sz="1600" b="0" dirty="0" smtClean="0">
                <a:solidFill>
                  <a:schemeClr val="tx1"/>
                </a:solidFill>
                <a:latin typeface="Arial" charset="0"/>
              </a:rPr>
              <a:t>IWA Fellow</a:t>
            </a:r>
            <a:br>
              <a:rPr lang="en-GB" sz="1600" b="0" dirty="0" smtClean="0">
                <a:solidFill>
                  <a:schemeClr val="tx1"/>
                </a:solidFill>
                <a:latin typeface="Arial" charset="0"/>
              </a:rPr>
            </a:br>
            <a:r>
              <a:rPr lang="en-GB" sz="1600" b="0" dirty="0" smtClean="0">
                <a:solidFill>
                  <a:schemeClr val="tx1"/>
                </a:solidFill>
                <a:latin typeface="Arial" charset="0"/>
              </a:rPr>
              <a:t>Head of the Department </a:t>
            </a:r>
            <a:br>
              <a:rPr lang="en-GB" sz="1600" b="0" dirty="0" smtClean="0">
                <a:solidFill>
                  <a:schemeClr val="tx1"/>
                </a:solidFill>
                <a:latin typeface="Arial" charset="0"/>
              </a:rPr>
            </a:br>
            <a:r>
              <a:rPr lang="en-GB" sz="1600" b="0" dirty="0" smtClean="0">
                <a:solidFill>
                  <a:schemeClr val="tx1"/>
                </a:solidFill>
                <a:latin typeface="Arial" charset="0"/>
              </a:rPr>
              <a:t>of Water</a:t>
            </a:r>
            <a:r>
              <a:rPr lang="en-GB" sz="1600" b="0" dirty="0">
                <a:solidFill>
                  <a:schemeClr val="tx1"/>
                </a:solidFill>
                <a:latin typeface="Arial" charset="0"/>
              </a:rPr>
              <a:t>, Atmosphere </a:t>
            </a:r>
            <a:r>
              <a:rPr lang="en-GB" sz="1600" b="0" dirty="0" smtClean="0">
                <a:solidFill>
                  <a:schemeClr val="tx1"/>
                </a:solidFill>
                <a:latin typeface="Arial" charset="0"/>
              </a:rPr>
              <a:t>and Environment</a:t>
            </a:r>
            <a:r>
              <a:rPr lang="en-GB" sz="1800" b="0" dirty="0" smtClean="0">
                <a:solidFill>
                  <a:schemeClr val="tx1"/>
                </a:solidFill>
                <a:latin typeface="Arial" charset="0"/>
              </a:rPr>
              <a:t/>
            </a:r>
            <a:br>
              <a:rPr lang="en-GB" sz="1800" b="0" dirty="0" smtClean="0">
                <a:solidFill>
                  <a:schemeClr val="tx1"/>
                </a:solidFill>
                <a:latin typeface="Arial" charset="0"/>
              </a:rPr>
            </a:br>
            <a:r>
              <a:rPr lang="en-GB" sz="1800" b="0" dirty="0" smtClean="0">
                <a:solidFill>
                  <a:schemeClr val="tx1"/>
                </a:solidFill>
                <a:latin typeface="Arial" charset="0"/>
              </a:rPr>
              <a:t/>
            </a:r>
            <a:br>
              <a:rPr lang="en-GB" sz="1800" b="0" dirty="0" smtClean="0">
                <a:solidFill>
                  <a:schemeClr val="tx1"/>
                </a:solidFill>
                <a:latin typeface="Arial" charset="0"/>
              </a:rPr>
            </a:br>
            <a:r>
              <a:rPr lang="en-GB" sz="1600" b="0" dirty="0">
                <a:solidFill>
                  <a:schemeClr val="tx1"/>
                </a:solidFill>
                <a:latin typeface="Arial" charset="0"/>
              </a:rPr>
              <a:t>SWARM </a:t>
            </a:r>
            <a:r>
              <a:rPr lang="en-US" sz="1600" b="0" dirty="0">
                <a:solidFill>
                  <a:schemeClr val="tx1"/>
                </a:solidFill>
                <a:latin typeface="Arial" charset="0"/>
              </a:rPr>
              <a:t>Workshop on innovative practices </a:t>
            </a:r>
            <a:r>
              <a:rPr lang="en-US" sz="1600" b="0" dirty="0" smtClean="0">
                <a:solidFill>
                  <a:schemeClr val="tx1"/>
                </a:solidFill>
                <a:latin typeface="Arial" charset="0"/>
              </a:rPr>
              <a:t/>
            </a:r>
            <a:br>
              <a:rPr lang="en-US" sz="1600" b="0" dirty="0" smtClean="0">
                <a:solidFill>
                  <a:schemeClr val="tx1"/>
                </a:solidFill>
                <a:latin typeface="Arial" charset="0"/>
              </a:rPr>
            </a:br>
            <a:r>
              <a:rPr lang="en-US" sz="1600" b="0" dirty="0" smtClean="0">
                <a:solidFill>
                  <a:schemeClr val="tx1"/>
                </a:solidFill>
                <a:latin typeface="Arial" charset="0"/>
              </a:rPr>
              <a:t>in </a:t>
            </a:r>
            <a:r>
              <a:rPr lang="en-US" sz="1600" b="0" dirty="0">
                <a:solidFill>
                  <a:schemeClr val="tx1"/>
                </a:solidFill>
                <a:latin typeface="Arial" charset="0"/>
              </a:rPr>
              <a:t>the EU water sector: barriers and opportunities</a:t>
            </a:r>
            <a:br>
              <a:rPr lang="en-US" sz="1600" b="0" dirty="0">
                <a:solidFill>
                  <a:schemeClr val="tx1"/>
                </a:solidFill>
                <a:latin typeface="Arial" charset="0"/>
              </a:rPr>
            </a:br>
            <a:r>
              <a:rPr lang="en-US" sz="1600" b="0" dirty="0">
                <a:solidFill>
                  <a:schemeClr val="tx1"/>
                </a:solidFill>
                <a:latin typeface="Arial" charset="0"/>
              </a:rPr>
              <a:t/>
            </a:r>
            <a:br>
              <a:rPr lang="en-US" sz="1600" b="0" dirty="0">
                <a:solidFill>
                  <a:schemeClr val="tx1"/>
                </a:solidFill>
                <a:latin typeface="Arial" charset="0"/>
              </a:rPr>
            </a:br>
            <a:r>
              <a:rPr lang="en-US" sz="1600" b="0" dirty="0" smtClean="0">
                <a:solidFill>
                  <a:schemeClr val="tx1"/>
                </a:solidFill>
                <a:latin typeface="Arial" charset="0"/>
              </a:rPr>
              <a:t>9 May 2019, Vienna</a:t>
            </a:r>
            <a:r>
              <a:rPr lang="en-US" sz="1800" b="0" dirty="0" smtClean="0">
                <a:solidFill>
                  <a:schemeClr val="tx1"/>
                </a:solidFill>
                <a:latin typeface="Arial" charset="0"/>
              </a:rPr>
              <a:t/>
            </a:r>
            <a:br>
              <a:rPr lang="en-US" sz="1800" b="0" dirty="0" smtClean="0">
                <a:solidFill>
                  <a:schemeClr val="tx1"/>
                </a:solidFill>
                <a:latin typeface="Arial" charset="0"/>
              </a:rPr>
            </a:br>
            <a:r>
              <a:rPr lang="en-US" sz="1800" b="0" dirty="0" smtClean="0">
                <a:solidFill>
                  <a:schemeClr val="tx1"/>
                </a:solidFill>
                <a:latin typeface="Arial" charset="0"/>
              </a:rPr>
              <a:t/>
            </a:r>
            <a:br>
              <a:rPr lang="en-US" sz="1800" b="0" dirty="0" smtClean="0">
                <a:solidFill>
                  <a:schemeClr val="tx1"/>
                </a:solidFill>
                <a:latin typeface="Arial" charset="0"/>
              </a:rPr>
            </a:br>
            <a:endParaRPr lang="en-GB" sz="1600" b="0" i="1" dirty="0" smtClean="0">
              <a:solidFill>
                <a:schemeClr val="tx1"/>
              </a:solidFill>
              <a:latin typeface="Arial" charset="0"/>
            </a:endParaRPr>
          </a:p>
        </p:txBody>
      </p:sp>
      <p:sp>
        <p:nvSpPr>
          <p:cNvPr id="3078" name="Text Box 9"/>
          <p:cNvSpPr txBox="1">
            <a:spLocks noChangeArrowheads="1"/>
          </p:cNvSpPr>
          <p:nvPr/>
        </p:nvSpPr>
        <p:spPr bwMode="auto">
          <a:xfrm>
            <a:off x="987425" y="48037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de-DE" sz="2400">
              <a:latin typeface="Arial Narrow" pitchFamily="34" charset="0"/>
            </a:endParaRPr>
          </a:p>
        </p:txBody>
      </p:sp>
    </p:spTree>
    <p:extLst>
      <p:ext uri="{BB962C8B-B14F-4D97-AF65-F5344CB8AC3E}">
        <p14:creationId xmlns:p14="http://schemas.microsoft.com/office/powerpoint/2010/main" val="5310617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14</a:t>
            </a:fld>
            <a:endParaRPr lang="de-DE" altLang="de-DE"/>
          </a:p>
        </p:txBody>
      </p:sp>
      <p:sp>
        <p:nvSpPr>
          <p:cNvPr id="366594" name="Text Box 2"/>
          <p:cNvSpPr txBox="1">
            <a:spLocks noChangeArrowheads="1"/>
          </p:cNvSpPr>
          <p:nvPr/>
        </p:nvSpPr>
        <p:spPr bwMode="auto">
          <a:xfrm>
            <a:off x="719138" y="2340149"/>
            <a:ext cx="8281987"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US" altLang="de-DE" sz="1800" dirty="0" smtClean="0">
                <a:latin typeface="Arial" charset="0"/>
              </a:rPr>
              <a:t>Population: about </a:t>
            </a:r>
            <a:r>
              <a:rPr lang="en-US" altLang="de-DE" sz="1800" dirty="0">
                <a:latin typeface="Arial" charset="0"/>
              </a:rPr>
              <a:t>8.4 </a:t>
            </a:r>
            <a:r>
              <a:rPr lang="en-US" altLang="de-DE" sz="1800" dirty="0" smtClean="0">
                <a:latin typeface="Arial" charset="0"/>
              </a:rPr>
              <a:t>million; area: </a:t>
            </a:r>
            <a:r>
              <a:rPr lang="en-US" altLang="de-DE" sz="1800" dirty="0">
                <a:latin typeface="Arial" charset="0"/>
              </a:rPr>
              <a:t>about 84 000 km².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About 1/3 of </a:t>
            </a:r>
            <a:r>
              <a:rPr lang="en-US" altLang="de-DE" sz="1800" dirty="0">
                <a:latin typeface="Arial" charset="0"/>
              </a:rPr>
              <a:t>the population lives in cities, </a:t>
            </a:r>
            <a:r>
              <a:rPr lang="en-US" altLang="de-DE" sz="1800" dirty="0" smtClean="0">
                <a:latin typeface="Arial" charset="0"/>
              </a:rPr>
              <a:t>1/3 in </a:t>
            </a:r>
            <a:r>
              <a:rPr lang="en-US" altLang="de-DE" sz="1800" dirty="0">
                <a:latin typeface="Arial" charset="0"/>
              </a:rPr>
              <a:t>villages and </a:t>
            </a:r>
            <a:r>
              <a:rPr lang="en-US" altLang="de-DE" sz="1800" dirty="0" smtClean="0">
                <a:latin typeface="Arial" charset="0"/>
              </a:rPr>
              <a:t>1/3 in </a:t>
            </a:r>
            <a:r>
              <a:rPr lang="en-US" altLang="de-DE" sz="1800" dirty="0">
                <a:latin typeface="Arial" charset="0"/>
              </a:rPr>
              <a:t>rural, mountainous areas.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About </a:t>
            </a:r>
            <a:r>
              <a:rPr lang="en-US" altLang="de-DE" sz="1800" b="1" dirty="0" smtClean="0">
                <a:solidFill>
                  <a:srgbClr val="0073AF"/>
                </a:solidFill>
                <a:latin typeface="Arial" charset="0"/>
              </a:rPr>
              <a:t>1'800 WWTPs </a:t>
            </a:r>
            <a:r>
              <a:rPr lang="en-US" altLang="de-DE" sz="1800" dirty="0">
                <a:latin typeface="Arial" charset="0"/>
              </a:rPr>
              <a:t>with a capacity larger than 50 </a:t>
            </a:r>
            <a:r>
              <a:rPr lang="en-US" altLang="de-DE" sz="1800" dirty="0" smtClean="0">
                <a:latin typeface="Arial" charset="0"/>
              </a:rPr>
              <a:t>PE </a:t>
            </a:r>
            <a:r>
              <a:rPr lang="en-US" altLang="de-DE" sz="1800" dirty="0">
                <a:latin typeface="Arial" charset="0"/>
              </a:rPr>
              <a:t>serve about </a:t>
            </a:r>
            <a:r>
              <a:rPr lang="en-US" altLang="de-DE" sz="1800" b="1" dirty="0" smtClean="0">
                <a:solidFill>
                  <a:srgbClr val="0073AF"/>
                </a:solidFill>
                <a:latin typeface="Arial" charset="0"/>
              </a:rPr>
              <a:t>95 </a:t>
            </a:r>
            <a:r>
              <a:rPr lang="en-US" altLang="de-DE" sz="1800" b="1" dirty="0">
                <a:solidFill>
                  <a:srgbClr val="0073AF"/>
                </a:solidFill>
                <a:latin typeface="Arial" charset="0"/>
              </a:rPr>
              <a:t>%</a:t>
            </a:r>
            <a:r>
              <a:rPr lang="en-US" altLang="de-DE" sz="1800" dirty="0">
                <a:latin typeface="Arial" charset="0"/>
              </a:rPr>
              <a:t> of the population.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The </a:t>
            </a:r>
            <a:r>
              <a:rPr lang="en-US" altLang="de-DE" sz="1800" dirty="0">
                <a:latin typeface="Arial" charset="0"/>
              </a:rPr>
              <a:t>remaining </a:t>
            </a:r>
            <a:r>
              <a:rPr lang="en-US" altLang="de-DE" sz="1800" dirty="0" smtClean="0">
                <a:latin typeface="Arial" charset="0"/>
              </a:rPr>
              <a:t>5 </a:t>
            </a:r>
            <a:r>
              <a:rPr lang="en-US" altLang="de-DE" sz="1800" dirty="0">
                <a:latin typeface="Arial" charset="0"/>
              </a:rPr>
              <a:t>% of the population </a:t>
            </a:r>
            <a:r>
              <a:rPr lang="en-US" altLang="de-DE" sz="1800" dirty="0" smtClean="0">
                <a:latin typeface="Arial" charset="0"/>
              </a:rPr>
              <a:t>live </a:t>
            </a:r>
            <a:r>
              <a:rPr lang="en-US" altLang="de-DE" sz="1800" dirty="0">
                <a:latin typeface="Arial" charset="0"/>
              </a:rPr>
              <a:t>in single houses and small settlements (&lt; </a:t>
            </a:r>
            <a:r>
              <a:rPr lang="en-US" altLang="de-DE" sz="1800" dirty="0" smtClean="0">
                <a:latin typeface="Arial" charset="0"/>
              </a:rPr>
              <a:t>50 </a:t>
            </a:r>
            <a:r>
              <a:rPr lang="en-US" altLang="de-DE" sz="1800" dirty="0">
                <a:latin typeface="Arial" charset="0"/>
              </a:rPr>
              <a:t>PE) that require </a:t>
            </a:r>
            <a:r>
              <a:rPr lang="en-US" altLang="de-DE" sz="1800" dirty="0" smtClean="0">
                <a:latin typeface="Arial" charset="0"/>
              </a:rPr>
              <a:t>on-site </a:t>
            </a:r>
            <a:r>
              <a:rPr lang="en-US" altLang="de-DE" sz="1800" dirty="0">
                <a:latin typeface="Arial" charset="0"/>
              </a:rPr>
              <a:t>and decentralized wastewater treatment technologies. The estimated number of small treatment plants needed is 30 000 to 40 000</a:t>
            </a:r>
            <a:r>
              <a:rPr lang="en-US" altLang="de-DE" sz="1800" dirty="0" smtClean="0">
                <a:latin typeface="Arial" charset="0"/>
              </a:rPr>
              <a:t>.</a:t>
            </a:r>
            <a:endParaRPr lang="de-DE" altLang="de-DE" sz="1800" dirty="0">
              <a:latin typeface="Arial" charset="0"/>
            </a:endParaRPr>
          </a:p>
        </p:txBody>
      </p:sp>
      <p:sp>
        <p:nvSpPr>
          <p:cNvPr id="6" name="Rechteck 5"/>
          <p:cNvSpPr/>
          <p:nvPr/>
        </p:nvSpPr>
        <p:spPr>
          <a:xfrm>
            <a:off x="719138" y="5589984"/>
            <a:ext cx="8281986" cy="553998"/>
          </a:xfrm>
          <a:prstGeom prst="rect">
            <a:avLst/>
          </a:prstGeom>
        </p:spPr>
        <p:txBody>
          <a:bodyPr wrap="square">
            <a:spAutoFit/>
          </a:bodyPr>
          <a:lstStyle/>
          <a:p>
            <a:pPr marL="180975" indent="-180975"/>
            <a:r>
              <a:rPr lang="en-US" sz="1000" dirty="0"/>
              <a:t>Langergraber, G., Haberl, R. (2012): Constructed wetland technology in Austria – History, current practices and new developments. </a:t>
            </a:r>
            <a:r>
              <a:rPr lang="en-US" sz="1000" i="1" dirty="0"/>
              <a:t>Sciences </a:t>
            </a:r>
            <a:r>
              <a:rPr lang="en-US" sz="1000" i="1" dirty="0" err="1"/>
              <a:t>Eaux</a:t>
            </a:r>
            <a:r>
              <a:rPr lang="en-US" sz="1000" i="1" dirty="0"/>
              <a:t> &amp; </a:t>
            </a:r>
            <a:r>
              <a:rPr lang="en-US" sz="1000" i="1" dirty="0" err="1"/>
              <a:t>Territoires</a:t>
            </a:r>
            <a:r>
              <a:rPr lang="en-US" sz="1000" dirty="0"/>
              <a:t> 9 (December 2012), </a:t>
            </a:r>
            <a:r>
              <a:rPr lang="en-US" sz="1000" dirty="0" smtClean="0"/>
              <a:t>32-34 (http</a:t>
            </a:r>
            <a:r>
              <a:rPr lang="en-US" sz="1000" dirty="0"/>
              <a:t>://</a:t>
            </a:r>
            <a:r>
              <a:rPr lang="en-US" sz="1000" dirty="0" smtClean="0"/>
              <a:t>www.set-revue.fr/recherche-et-ingenierie-au-service-des-acteurs-de-l-assainissement).</a:t>
            </a:r>
          </a:p>
          <a:p>
            <a:r>
              <a:rPr lang="en-US" sz="1000" dirty="0"/>
              <a:t>Langergraber, G., </a:t>
            </a:r>
            <a:r>
              <a:rPr lang="en-US" sz="1000" dirty="0" err="1"/>
              <a:t>Weissenbacher</a:t>
            </a:r>
            <a:r>
              <a:rPr lang="en-US" sz="1000" dirty="0"/>
              <a:t>, N. (2017): Survey on number and size distribution of TWs in Austria. </a:t>
            </a:r>
            <a:r>
              <a:rPr lang="en-US" sz="1000" i="1" dirty="0"/>
              <a:t>Water </a:t>
            </a:r>
            <a:r>
              <a:rPr lang="en-US" sz="1000" i="1" dirty="0" err="1"/>
              <a:t>Sci</a:t>
            </a:r>
            <a:r>
              <a:rPr lang="en-US" sz="1000" i="1" dirty="0"/>
              <a:t> </a:t>
            </a:r>
            <a:r>
              <a:rPr lang="en-US" sz="1000" i="1" dirty="0" err="1"/>
              <a:t>Technol</a:t>
            </a:r>
            <a:r>
              <a:rPr lang="en-US" sz="1000" dirty="0"/>
              <a:t> 75(10), 2309-2315.</a:t>
            </a:r>
            <a:endParaRPr lang="de-AT" sz="1000" dirty="0"/>
          </a:p>
        </p:txBody>
      </p:sp>
      <p:sp>
        <p:nvSpPr>
          <p:cNvPr id="7"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2500" b="1" dirty="0"/>
              <a:t>Introduction</a:t>
            </a:r>
          </a:p>
          <a:p>
            <a:pPr>
              <a:spcBef>
                <a:spcPct val="50000"/>
              </a:spcBef>
            </a:pPr>
            <a:r>
              <a:rPr lang="en-GB" altLang="de-DE" b="1" dirty="0" smtClean="0"/>
              <a:t>Wastewater treatment in Austria - Basic data</a:t>
            </a:r>
            <a:endParaRPr lang="en-GB" altLang="de-DE" b="1" dirty="0"/>
          </a:p>
        </p:txBody>
      </p:sp>
    </p:spTree>
    <p:extLst>
      <p:ext uri="{BB962C8B-B14F-4D97-AF65-F5344CB8AC3E}">
        <p14:creationId xmlns:p14="http://schemas.microsoft.com/office/powerpoint/2010/main" val="269738993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639AE609-8500-4B5B-9574-EFF7A30AD761}" type="slidenum">
              <a:rPr lang="de-DE" smtClean="0"/>
              <a:pPr>
                <a:defRPr/>
              </a:pPr>
              <a:t>15</a:t>
            </a:fld>
            <a:endParaRPr lang="de-DE"/>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155" y="2268141"/>
            <a:ext cx="7417370" cy="364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 Box 2"/>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2500" b="1" dirty="0"/>
              <a:t>Introduction</a:t>
            </a:r>
          </a:p>
          <a:p>
            <a:pPr>
              <a:spcBef>
                <a:spcPct val="50000"/>
              </a:spcBef>
            </a:pPr>
            <a:r>
              <a:rPr lang="en-GB" altLang="de-DE" b="1" dirty="0"/>
              <a:t>Wastewater treatment in Austria - Legal </a:t>
            </a:r>
            <a:r>
              <a:rPr lang="en-GB" altLang="de-DE" b="1" dirty="0" smtClean="0"/>
              <a:t>requirements</a:t>
            </a:r>
            <a:endParaRPr lang="en-GB" altLang="de-DE" b="1" dirty="0"/>
          </a:p>
        </p:txBody>
      </p:sp>
    </p:spTree>
    <p:extLst>
      <p:ext uri="{BB962C8B-B14F-4D97-AF65-F5344CB8AC3E}">
        <p14:creationId xmlns:p14="http://schemas.microsoft.com/office/powerpoint/2010/main" val="1345963993"/>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16</a:t>
            </a:fld>
            <a:endParaRPr lang="de-DE" altLang="de-DE"/>
          </a:p>
        </p:txBody>
      </p:sp>
      <p:sp>
        <p:nvSpPr>
          <p:cNvPr id="366594" name="Text Box 2"/>
          <p:cNvSpPr txBox="1">
            <a:spLocks noChangeArrowheads="1"/>
          </p:cNvSpPr>
          <p:nvPr/>
        </p:nvSpPr>
        <p:spPr bwMode="auto">
          <a:xfrm>
            <a:off x="719138" y="2412157"/>
            <a:ext cx="8281987" cy="374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altLang="de-DE" sz="1800" dirty="0">
                <a:latin typeface="Arial" charset="0"/>
              </a:rPr>
              <a:t>Austrian regulations for small plants (less than 500 persons; 1.AEVkA, 1996): </a:t>
            </a:r>
          </a:p>
          <a:p>
            <a:pPr marL="531813" lvl="1" indent="-258763">
              <a:spcAft>
                <a:spcPct val="20000"/>
              </a:spcAft>
              <a:buFontTx/>
              <a:buChar char="-"/>
              <a:tabLst>
                <a:tab pos="531813" algn="l"/>
              </a:tabLst>
            </a:pPr>
            <a:r>
              <a:rPr lang="en-GB" altLang="de-DE" sz="1800" b="1" dirty="0">
                <a:solidFill>
                  <a:srgbClr val="0073AF"/>
                </a:solidFill>
                <a:latin typeface="Arial" charset="0"/>
              </a:rPr>
              <a:t>maximum effluent concentration for </a:t>
            </a:r>
            <a:r>
              <a:rPr lang="en-GB" altLang="de-DE" sz="1800" b="1" dirty="0" smtClean="0">
                <a:solidFill>
                  <a:srgbClr val="0073AF"/>
                </a:solidFill>
                <a:latin typeface="Arial" charset="0"/>
              </a:rPr>
              <a:t>NH</a:t>
            </a:r>
            <a:r>
              <a:rPr lang="en-GB" altLang="de-DE" sz="1800" b="1" baseline="-25000" dirty="0" smtClean="0">
                <a:solidFill>
                  <a:srgbClr val="0073AF"/>
                </a:solidFill>
                <a:latin typeface="Arial" charset="0"/>
              </a:rPr>
              <a:t>4</a:t>
            </a:r>
            <a:r>
              <a:rPr lang="en-GB" altLang="de-DE" sz="1800" b="1" dirty="0" smtClean="0">
                <a:solidFill>
                  <a:srgbClr val="0073AF"/>
                </a:solidFill>
                <a:latin typeface="Arial" charset="0"/>
              </a:rPr>
              <a:t>-N</a:t>
            </a:r>
            <a:r>
              <a:rPr lang="en-GB" altLang="de-DE" sz="1800" dirty="0" smtClean="0">
                <a:latin typeface="Arial" charset="0"/>
              </a:rPr>
              <a:t>: </a:t>
            </a:r>
            <a:r>
              <a:rPr lang="en-GB" altLang="de-DE" sz="1800" dirty="0">
                <a:latin typeface="Arial" charset="0"/>
              </a:rPr>
              <a:t>10 mg/L (&gt;12°C)</a:t>
            </a:r>
          </a:p>
          <a:p>
            <a:pPr marL="531813" lvl="1" indent="-258763">
              <a:lnSpc>
                <a:spcPct val="120000"/>
              </a:lnSpc>
              <a:spcAft>
                <a:spcPct val="20000"/>
              </a:spcAft>
              <a:buFontTx/>
              <a:buChar char="-"/>
              <a:tabLst>
                <a:tab pos="531813" algn="l"/>
              </a:tabLst>
            </a:pPr>
            <a:r>
              <a:rPr lang="en-GB" altLang="de-DE" sz="1800" dirty="0">
                <a:latin typeface="Arial" charset="0"/>
              </a:rPr>
              <a:t>organic matter effluent concentrations (90 mg COD/L and 25 mg BOD</a:t>
            </a:r>
            <a:r>
              <a:rPr lang="en-GB" altLang="de-DE" sz="1800" baseline="-25000" dirty="0">
                <a:latin typeface="Arial" charset="0"/>
              </a:rPr>
              <a:t>5</a:t>
            </a:r>
            <a:r>
              <a:rPr lang="en-GB" altLang="de-DE" sz="1800" dirty="0">
                <a:latin typeface="Arial" charset="0"/>
              </a:rPr>
              <a:t>/L) and treatment efficiencies (85 % and 95 % for COD and BOD</a:t>
            </a:r>
            <a:r>
              <a:rPr lang="en-GB" altLang="de-DE" sz="1800" baseline="-25000" dirty="0">
                <a:latin typeface="Arial" charset="0"/>
              </a:rPr>
              <a:t>5</a:t>
            </a:r>
            <a:r>
              <a:rPr lang="en-GB" altLang="de-DE" sz="1800" dirty="0">
                <a:latin typeface="Arial" charset="0"/>
              </a:rPr>
              <a:t>, respectively) have to be met the whole year </a:t>
            </a:r>
          </a:p>
          <a:p>
            <a:pPr marL="531813" lvl="1" indent="-258763">
              <a:spcAft>
                <a:spcPct val="20000"/>
              </a:spcAft>
              <a:buFontTx/>
              <a:buChar char="-"/>
              <a:tabLst>
                <a:tab pos="531813" algn="l"/>
              </a:tabLst>
            </a:pPr>
            <a:r>
              <a:rPr lang="en-GB" altLang="de-DE" sz="1800" dirty="0">
                <a:latin typeface="Arial" charset="0"/>
              </a:rPr>
              <a:t>no standard for total nitrogen and phosphorus</a:t>
            </a:r>
          </a:p>
          <a:p>
            <a:pPr marL="531813" lvl="1" indent="-258763">
              <a:spcAft>
                <a:spcPct val="20000"/>
              </a:spcAft>
              <a:buFontTx/>
              <a:buChar char="-"/>
              <a:tabLst>
                <a:tab pos="531813" algn="l"/>
              </a:tabLst>
            </a:pPr>
            <a:r>
              <a:rPr lang="en-GB" altLang="de-DE" sz="1800" dirty="0">
                <a:latin typeface="Arial" charset="0"/>
              </a:rPr>
              <a:t>no standard for microbial contamination</a:t>
            </a:r>
          </a:p>
          <a:p>
            <a:pPr>
              <a:spcAft>
                <a:spcPct val="20000"/>
              </a:spcAft>
              <a:buFont typeface="Wingdings" pitchFamily="2" charset="2"/>
              <a:buChar char="§"/>
            </a:pPr>
            <a:endParaRPr lang="en-GB" altLang="de-DE" sz="1800" dirty="0">
              <a:latin typeface="Arial" charset="0"/>
            </a:endParaRPr>
          </a:p>
          <a:p>
            <a:pPr>
              <a:spcAft>
                <a:spcPct val="20000"/>
              </a:spcAft>
              <a:buFont typeface="Wingdings" pitchFamily="2" charset="2"/>
              <a:buChar char="§"/>
            </a:pPr>
            <a:r>
              <a:rPr lang="en-GB" altLang="de-DE" sz="1800" dirty="0">
                <a:latin typeface="Arial" charset="0"/>
              </a:rPr>
              <a:t>EU regulations</a:t>
            </a:r>
          </a:p>
          <a:p>
            <a:pPr marL="531813" lvl="1" indent="-258763">
              <a:spcAft>
                <a:spcPct val="20000"/>
              </a:spcAft>
              <a:buFontTx/>
              <a:buChar char="-"/>
            </a:pPr>
            <a:r>
              <a:rPr lang="en-GB" altLang="de-DE" sz="1800" dirty="0">
                <a:latin typeface="Arial" charset="0"/>
              </a:rPr>
              <a:t>no EU-wide regulation for WWTPs &lt; 2000 </a:t>
            </a:r>
            <a:r>
              <a:rPr lang="en-GB" altLang="de-DE" sz="1800" dirty="0" err="1">
                <a:latin typeface="Arial" charset="0"/>
              </a:rPr>
              <a:t>p.e.</a:t>
            </a:r>
            <a:endParaRPr lang="en-GB" altLang="de-DE" sz="1800" dirty="0">
              <a:latin typeface="Arial" charset="0"/>
            </a:endParaRPr>
          </a:p>
          <a:p>
            <a:pPr lvl="1">
              <a:spcAft>
                <a:spcPct val="20000"/>
              </a:spcAft>
              <a:buFontTx/>
              <a:buChar char="-"/>
            </a:pPr>
            <a:endParaRPr lang="de-DE" altLang="de-DE" sz="1800" dirty="0">
              <a:latin typeface="Arial" charset="0"/>
            </a:endParaRPr>
          </a:p>
        </p:txBody>
      </p:sp>
      <p:sp>
        <p:nvSpPr>
          <p:cNvPr id="6"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2500" b="1" dirty="0"/>
              <a:t>Introduction </a:t>
            </a:r>
            <a:endParaRPr lang="en-GB" altLang="de-DE" sz="2500" b="1" dirty="0" smtClean="0"/>
          </a:p>
          <a:p>
            <a:pPr>
              <a:spcBef>
                <a:spcPct val="50000"/>
              </a:spcBef>
            </a:pPr>
            <a:r>
              <a:rPr lang="en-GB" altLang="de-DE" b="1" dirty="0" smtClean="0"/>
              <a:t>Wastewater treatment in Austria – Legal requirements</a:t>
            </a:r>
            <a:endParaRPr lang="en-GB" altLang="de-DE" b="1" dirty="0"/>
          </a:p>
        </p:txBody>
      </p:sp>
    </p:spTree>
    <p:extLst>
      <p:ext uri="{BB962C8B-B14F-4D97-AF65-F5344CB8AC3E}">
        <p14:creationId xmlns:p14="http://schemas.microsoft.com/office/powerpoint/2010/main" val="29942010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17</a:t>
            </a:fld>
            <a:endParaRPr lang="de-DE" altLang="de-DE"/>
          </a:p>
        </p:txBody>
      </p:sp>
      <p:sp>
        <p:nvSpPr>
          <p:cNvPr id="366595"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2500" b="1" dirty="0"/>
              <a:t>Introduction</a:t>
            </a:r>
          </a:p>
          <a:p>
            <a:pPr>
              <a:spcBef>
                <a:spcPct val="50000"/>
              </a:spcBef>
            </a:pPr>
            <a:r>
              <a:rPr lang="en-GB" altLang="de-DE" b="1" dirty="0" smtClean="0"/>
              <a:t>Wastewater treatment in Austria - Basic data</a:t>
            </a:r>
            <a:endParaRPr lang="en-GB" altLang="de-DE" b="1" dirty="0"/>
          </a:p>
        </p:txBody>
      </p:sp>
      <p:sp>
        <p:nvSpPr>
          <p:cNvPr id="2" name="Rechteck 1"/>
          <p:cNvSpPr/>
          <p:nvPr/>
        </p:nvSpPr>
        <p:spPr>
          <a:xfrm>
            <a:off x="576288" y="5579492"/>
            <a:ext cx="8280920" cy="577081"/>
          </a:xfrm>
          <a:prstGeom prst="rect">
            <a:avLst/>
          </a:prstGeom>
        </p:spPr>
        <p:txBody>
          <a:bodyPr wrap="square">
            <a:spAutoFit/>
          </a:bodyPr>
          <a:lstStyle/>
          <a:p>
            <a:pPr marL="88900" indent="-88900"/>
            <a:r>
              <a:rPr lang="de-AT" sz="1050" dirty="0"/>
              <a:t>BMLFUW (2014): EU Richtlinie 91/271/EWG über die Behandlung von kommunalem Abwasser - Österreichischer Bericht 2014 (EU </a:t>
            </a:r>
            <a:r>
              <a:rPr lang="de-AT" sz="1050" dirty="0" err="1"/>
              <a:t>Directive</a:t>
            </a:r>
            <a:r>
              <a:rPr lang="de-AT" sz="1050" dirty="0"/>
              <a:t> 91/271/EWG on Urban </a:t>
            </a:r>
            <a:r>
              <a:rPr lang="de-AT" sz="1050" dirty="0" err="1"/>
              <a:t>Wastewater</a:t>
            </a:r>
            <a:r>
              <a:rPr lang="de-AT" sz="1050" dirty="0"/>
              <a:t> Treatment - Austrian Report 2014). </a:t>
            </a:r>
            <a:r>
              <a:rPr lang="en-US" sz="1050" dirty="0"/>
              <a:t>Austrian Federal Ministry of Agriculture, Forestry, Environment and Water Management</a:t>
            </a:r>
            <a:r>
              <a:rPr lang="de-AT" sz="1050" dirty="0" smtClean="0"/>
              <a:t>, </a:t>
            </a:r>
            <a:r>
              <a:rPr lang="de-AT" sz="1050" dirty="0"/>
              <a:t>Vienna, Austria [</a:t>
            </a:r>
            <a:r>
              <a:rPr lang="de-AT" sz="1050" i="1" dirty="0"/>
              <a:t>in German</a:t>
            </a:r>
            <a:r>
              <a:rPr lang="de-AT" sz="1050" dirty="0"/>
              <a:t>]</a:t>
            </a:r>
            <a:r>
              <a:rPr lang="en-US" sz="1050" dirty="0" smtClean="0"/>
              <a:t> </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827" y="2672316"/>
            <a:ext cx="7918929" cy="1944216"/>
          </a:xfrm>
          <a:prstGeom prst="rect">
            <a:avLst/>
          </a:prstGeom>
        </p:spPr>
      </p:pic>
      <p:sp>
        <p:nvSpPr>
          <p:cNvPr id="9" name="Rechteck 8"/>
          <p:cNvSpPr/>
          <p:nvPr/>
        </p:nvSpPr>
        <p:spPr>
          <a:xfrm>
            <a:off x="719138" y="4616532"/>
            <a:ext cx="7920880" cy="785343"/>
          </a:xfrm>
          <a:prstGeom prst="rect">
            <a:avLst/>
          </a:prstGeom>
        </p:spPr>
        <p:txBody>
          <a:bodyPr wrap="square">
            <a:spAutoFit/>
          </a:bodyPr>
          <a:lstStyle/>
          <a:p>
            <a:pPr>
              <a:lnSpc>
                <a:spcPct val="150000"/>
              </a:lnSpc>
            </a:pPr>
            <a:r>
              <a:rPr lang="en-GB" dirty="0">
                <a:latin typeface="Arial" panose="020B0604020202020204" pitchFamily="34" charset="0"/>
                <a:ea typeface="Times New Roman" panose="02020603050405020304" pitchFamily="18" charset="0"/>
                <a:cs typeface="Arial" panose="020B0604020202020204" pitchFamily="34" charset="0"/>
              </a:rPr>
              <a:t>Existing </a:t>
            </a:r>
            <a:r>
              <a:rPr lang="en-GB" dirty="0" smtClean="0">
                <a:latin typeface="Arial" panose="020B0604020202020204" pitchFamily="34" charset="0"/>
                <a:ea typeface="Times New Roman" panose="02020603050405020304" pitchFamily="18" charset="0"/>
                <a:cs typeface="Arial" panose="020B0604020202020204" pitchFamily="34" charset="0"/>
              </a:rPr>
              <a:t>WWTPs with </a:t>
            </a:r>
            <a:r>
              <a:rPr lang="en-GB" dirty="0">
                <a:latin typeface="Arial" panose="020B0604020202020204" pitchFamily="34" charset="0"/>
                <a:ea typeface="Times New Roman" panose="02020603050405020304" pitchFamily="18" charset="0"/>
                <a:cs typeface="Arial" panose="020B0604020202020204" pitchFamily="34" charset="0"/>
              </a:rPr>
              <a:t>capacity &gt; 50 PE in Austria (BMLFUW, 2014</a:t>
            </a:r>
            <a:r>
              <a:rPr lang="en-GB" dirty="0" smtClean="0">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GB" dirty="0" smtClean="0">
                <a:latin typeface="Arial" panose="020B0604020202020204" pitchFamily="34" charset="0"/>
                <a:cs typeface="Arial" panose="020B0604020202020204" pitchFamily="34" charset="0"/>
              </a:rPr>
              <a:t>Number of small WWTPs (≤ 50 PE) unknown.</a:t>
            </a:r>
            <a:endParaRPr lang="de-A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51327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18</a:t>
            </a:fld>
            <a:endParaRPr lang="de-DE" altLang="de-DE"/>
          </a:p>
        </p:txBody>
      </p:sp>
      <p:sp>
        <p:nvSpPr>
          <p:cNvPr id="366595"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a:t>Number of small </a:t>
            </a:r>
            <a:r>
              <a:rPr lang="en-US" altLang="de-DE" sz="2500" b="1" dirty="0" smtClean="0"/>
              <a:t>WWTPs</a:t>
            </a:r>
            <a:endParaRPr lang="en-GB" altLang="de-DE" sz="2500" b="1" dirty="0"/>
          </a:p>
          <a:p>
            <a:pPr>
              <a:spcBef>
                <a:spcPct val="50000"/>
              </a:spcBef>
            </a:pPr>
            <a:r>
              <a:rPr lang="en-GB" altLang="de-DE" b="1" dirty="0" smtClean="0"/>
              <a:t>Design size</a:t>
            </a:r>
            <a:endParaRPr lang="en-GB" altLang="de-DE" b="1" dirty="0"/>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722" y="2700189"/>
            <a:ext cx="6869888" cy="3096344"/>
          </a:xfrm>
          <a:prstGeom prst="rect">
            <a:avLst/>
          </a:prstGeom>
        </p:spPr>
      </p:pic>
      <p:sp>
        <p:nvSpPr>
          <p:cNvPr id="6" name="Rechteck 5"/>
          <p:cNvSpPr/>
          <p:nvPr/>
        </p:nvSpPr>
        <p:spPr>
          <a:xfrm>
            <a:off x="719138" y="2339958"/>
            <a:ext cx="7994054" cy="338554"/>
          </a:xfrm>
          <a:prstGeom prst="rect">
            <a:avLst/>
          </a:prstGeom>
        </p:spPr>
        <p:txBody>
          <a:bodyPr wrap="square">
            <a:spAutoFit/>
          </a:bodyPr>
          <a:lstStyle/>
          <a:p>
            <a:r>
              <a:rPr lang="en-GB" dirty="0">
                <a:latin typeface="Times New Roman" panose="02020603050405020304" pitchFamily="18" charset="0"/>
                <a:ea typeface="Times New Roman" panose="02020603050405020304" pitchFamily="18" charset="0"/>
              </a:rPr>
              <a:t>Total number and size distribution of small wastewater treatment plants (design size &lt; 500 PE</a:t>
            </a:r>
            <a:r>
              <a:rPr lang="en-GB" dirty="0" smtClean="0">
                <a:latin typeface="Times New Roman" panose="02020603050405020304" pitchFamily="18" charset="0"/>
                <a:ea typeface="Times New Roman" panose="02020603050405020304" pitchFamily="18" charset="0"/>
              </a:rPr>
              <a:t>)</a:t>
            </a:r>
            <a:endParaRPr lang="de-AT" dirty="0"/>
          </a:p>
        </p:txBody>
      </p:sp>
      <p:sp>
        <p:nvSpPr>
          <p:cNvPr id="7" name="Rechteck 6"/>
          <p:cNvSpPr/>
          <p:nvPr/>
        </p:nvSpPr>
        <p:spPr>
          <a:xfrm>
            <a:off x="576287" y="5910352"/>
            <a:ext cx="8424837" cy="246221"/>
          </a:xfrm>
          <a:prstGeom prst="rect">
            <a:avLst/>
          </a:prstGeom>
        </p:spPr>
        <p:txBody>
          <a:bodyPr wrap="square">
            <a:spAutoFit/>
          </a:bodyPr>
          <a:lstStyle/>
          <a:p>
            <a:r>
              <a:rPr lang="en-US" sz="1000" dirty="0" smtClean="0"/>
              <a:t>Langergraber, G., Weissenbacher, N. </a:t>
            </a:r>
            <a:r>
              <a:rPr lang="en-US" sz="1000" dirty="0"/>
              <a:t>(2017): Survey on number and size distribution of </a:t>
            </a:r>
            <a:r>
              <a:rPr lang="en-US" sz="1000" dirty="0" smtClean="0"/>
              <a:t>TWs in </a:t>
            </a:r>
            <a:r>
              <a:rPr lang="en-US" sz="1000" dirty="0"/>
              <a:t>Austria. </a:t>
            </a:r>
            <a:r>
              <a:rPr lang="en-US" sz="1000" i="1" dirty="0"/>
              <a:t>Water </a:t>
            </a:r>
            <a:r>
              <a:rPr lang="en-US" sz="1000" i="1" dirty="0" err="1"/>
              <a:t>Sci</a:t>
            </a:r>
            <a:r>
              <a:rPr lang="en-US" sz="1000" i="1" dirty="0"/>
              <a:t> </a:t>
            </a:r>
            <a:r>
              <a:rPr lang="en-US" sz="1000" i="1" dirty="0" err="1" smtClean="0"/>
              <a:t>Technol</a:t>
            </a:r>
            <a:r>
              <a:rPr lang="en-US" sz="1000" dirty="0" smtClean="0"/>
              <a:t> </a:t>
            </a:r>
            <a:r>
              <a:rPr lang="en-US" sz="1000" dirty="0"/>
              <a:t>75(10</a:t>
            </a:r>
            <a:r>
              <a:rPr lang="en-US" sz="1000" dirty="0" smtClean="0"/>
              <a:t>), 2309-2315</a:t>
            </a:r>
            <a:r>
              <a:rPr lang="en-US" sz="1000" dirty="0"/>
              <a:t>.</a:t>
            </a:r>
            <a:endParaRPr lang="de-AT" sz="1000" dirty="0"/>
          </a:p>
        </p:txBody>
      </p:sp>
      <p:sp>
        <p:nvSpPr>
          <p:cNvPr id="8" name="Ellipse 7"/>
          <p:cNvSpPr/>
          <p:nvPr/>
        </p:nvSpPr>
        <p:spPr bwMode="auto">
          <a:xfrm>
            <a:off x="3383794" y="5076453"/>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9" name="Ellipse 8"/>
          <p:cNvSpPr/>
          <p:nvPr/>
        </p:nvSpPr>
        <p:spPr bwMode="auto">
          <a:xfrm>
            <a:off x="6048450" y="5076453"/>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30982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p:cNvGraphicFramePr>
            <a:graphicFrameLocks noChangeAspect="1"/>
          </p:cNvGraphicFramePr>
          <p:nvPr>
            <p:extLst/>
          </p:nvPr>
        </p:nvGraphicFramePr>
        <p:xfrm>
          <a:off x="719138" y="2692550"/>
          <a:ext cx="7741803" cy="3625959"/>
        </p:xfrm>
        <a:graphic>
          <a:graphicData uri="http://schemas.openxmlformats.org/presentationml/2006/ole">
            <mc:AlternateContent xmlns:mc="http://schemas.openxmlformats.org/markup-compatibility/2006">
              <mc:Choice xmlns:v="urn:schemas-microsoft-com:vml" Requires="v">
                <p:oleObj spid="_x0000_s17415" name="Dokument" r:id="rId3" imgW="6120611" imgH="2866579" progId="Word.Document.12">
                  <p:embed/>
                </p:oleObj>
              </mc:Choice>
              <mc:Fallback>
                <p:oleObj name="Dokument" r:id="rId3" imgW="6120611" imgH="2866579" progId="Word.Document.12">
                  <p:embed/>
                  <p:pic>
                    <p:nvPicPr>
                      <p:cNvPr id="0" name=""/>
                      <p:cNvPicPr/>
                      <p:nvPr/>
                    </p:nvPicPr>
                    <p:blipFill>
                      <a:blip r:embed="rId4"/>
                      <a:stretch>
                        <a:fillRect/>
                      </a:stretch>
                    </p:blipFill>
                    <p:spPr>
                      <a:xfrm>
                        <a:off x="719138" y="2692550"/>
                        <a:ext cx="7741803" cy="3625959"/>
                      </a:xfrm>
                      <a:prstGeom prst="rect">
                        <a:avLst/>
                      </a:prstGeom>
                    </p:spPr>
                  </p:pic>
                </p:oleObj>
              </mc:Fallback>
            </mc:AlternateContent>
          </a:graphicData>
        </a:graphic>
      </p:graphicFrame>
      <p:sp>
        <p:nvSpPr>
          <p:cNvPr id="5" name="Foliennummernplatzhalter 4"/>
          <p:cNvSpPr>
            <a:spLocks noGrp="1"/>
          </p:cNvSpPr>
          <p:nvPr>
            <p:ph type="sldNum" sz="quarter" idx="11"/>
          </p:nvPr>
        </p:nvSpPr>
        <p:spPr/>
        <p:txBody>
          <a:bodyPr/>
          <a:lstStyle/>
          <a:p>
            <a:fld id="{4AF999D2-4922-407A-B612-3C50F21BBEC8}" type="slidenum">
              <a:rPr lang="de-DE" altLang="de-DE"/>
              <a:pPr/>
              <a:t>19</a:t>
            </a:fld>
            <a:endParaRPr lang="de-DE" altLang="de-DE"/>
          </a:p>
        </p:txBody>
      </p:sp>
      <p:sp>
        <p:nvSpPr>
          <p:cNvPr id="6" name="Rechteck 5"/>
          <p:cNvSpPr/>
          <p:nvPr/>
        </p:nvSpPr>
        <p:spPr>
          <a:xfrm>
            <a:off x="719138" y="2339958"/>
            <a:ext cx="7994054" cy="338554"/>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Treatment technologies applied for wastewater treatment plants with design size &lt; </a:t>
            </a:r>
            <a:r>
              <a:rPr lang="en-US" dirty="0" smtClean="0">
                <a:latin typeface="Times New Roman" panose="02020603050405020304" pitchFamily="18" charset="0"/>
                <a:ea typeface="Times New Roman" panose="02020603050405020304" pitchFamily="18" charset="0"/>
              </a:rPr>
              <a:t>50 </a:t>
            </a:r>
            <a:r>
              <a:rPr lang="en-US" dirty="0">
                <a:latin typeface="Times New Roman" panose="02020603050405020304" pitchFamily="18" charset="0"/>
                <a:ea typeface="Times New Roman" panose="02020603050405020304" pitchFamily="18" charset="0"/>
              </a:rPr>
              <a:t>PE </a:t>
            </a:r>
            <a:endParaRPr lang="de-AT" dirty="0"/>
          </a:p>
        </p:txBody>
      </p:sp>
      <p:sp>
        <p:nvSpPr>
          <p:cNvPr id="8"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a:t>Number of small </a:t>
            </a:r>
            <a:r>
              <a:rPr lang="en-US" altLang="de-DE" sz="2500" b="1" dirty="0" smtClean="0"/>
              <a:t>WWTPs</a:t>
            </a:r>
            <a:endParaRPr lang="en-GB" altLang="de-DE" sz="2500" b="1" dirty="0"/>
          </a:p>
          <a:p>
            <a:pPr>
              <a:spcBef>
                <a:spcPct val="50000"/>
              </a:spcBef>
            </a:pPr>
            <a:r>
              <a:rPr lang="en-GB" altLang="de-DE" b="1" dirty="0" smtClean="0"/>
              <a:t>Technologies</a:t>
            </a:r>
            <a:endParaRPr lang="en-GB" altLang="de-DE" b="1" dirty="0"/>
          </a:p>
        </p:txBody>
      </p:sp>
      <p:sp>
        <p:nvSpPr>
          <p:cNvPr id="2" name="Ellipse 1"/>
          <p:cNvSpPr/>
          <p:nvPr/>
        </p:nvSpPr>
        <p:spPr bwMode="auto">
          <a:xfrm>
            <a:off x="6048896" y="4932437"/>
            <a:ext cx="576064" cy="576064"/>
          </a:xfrm>
          <a:prstGeom prst="ellipse">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4" name="Ellipse 3"/>
          <p:cNvSpPr/>
          <p:nvPr/>
        </p:nvSpPr>
        <p:spPr bwMode="auto">
          <a:xfrm>
            <a:off x="6840538" y="2659468"/>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9" name="Ellipse 8"/>
          <p:cNvSpPr/>
          <p:nvPr/>
        </p:nvSpPr>
        <p:spPr bwMode="auto">
          <a:xfrm>
            <a:off x="6840538" y="536454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0" name="Ellipse 9"/>
          <p:cNvSpPr/>
          <p:nvPr/>
        </p:nvSpPr>
        <p:spPr bwMode="auto">
          <a:xfrm>
            <a:off x="3383794" y="536454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1" name="Ellipse 10"/>
          <p:cNvSpPr/>
          <p:nvPr/>
        </p:nvSpPr>
        <p:spPr bwMode="auto">
          <a:xfrm>
            <a:off x="4224363" y="2656702"/>
            <a:ext cx="672406"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2" name="Ellipse 11"/>
          <p:cNvSpPr/>
          <p:nvPr/>
        </p:nvSpPr>
        <p:spPr bwMode="auto">
          <a:xfrm>
            <a:off x="3432275" y="2652262"/>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3" name="Ellipse 12"/>
          <p:cNvSpPr/>
          <p:nvPr/>
        </p:nvSpPr>
        <p:spPr bwMode="auto">
          <a:xfrm>
            <a:off x="4155306" y="536454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5" name="Ellipse 14"/>
          <p:cNvSpPr/>
          <p:nvPr/>
        </p:nvSpPr>
        <p:spPr bwMode="auto">
          <a:xfrm>
            <a:off x="1872432" y="522046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74432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liennummernplatzhalter 3"/>
          <p:cNvSpPr>
            <a:spLocks noGrp="1"/>
          </p:cNvSpPr>
          <p:nvPr>
            <p:ph type="sldNum" sz="quarter" idx="11"/>
          </p:nvPr>
        </p:nvSpPr>
        <p:spPr/>
        <p:txBody>
          <a:bodyPr/>
          <a:lstStyle/>
          <a:p>
            <a:fld id="{E1A45C0A-642C-4E5F-A8C0-447DCBDB6FA5}" type="slidenum">
              <a:rPr lang="de-DE"/>
              <a:pPr/>
              <a:t>2</a:t>
            </a:fld>
            <a:endParaRPr lang="de-DE"/>
          </a:p>
        </p:txBody>
      </p:sp>
      <p:sp>
        <p:nvSpPr>
          <p:cNvPr id="199683" name="Text Box 3"/>
          <p:cNvSpPr txBox="1">
            <a:spLocks noChangeArrowheads="1"/>
          </p:cNvSpPr>
          <p:nvPr/>
        </p:nvSpPr>
        <p:spPr bwMode="auto">
          <a:xfrm>
            <a:off x="719138" y="2268538"/>
            <a:ext cx="6626225"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ts val="600"/>
              </a:spcAft>
              <a:buFont typeface="Wingdings" pitchFamily="2" charset="2"/>
              <a:buChar char="§"/>
            </a:pPr>
            <a:endParaRPr lang="en-US" sz="1600" b="1" dirty="0" smtClean="0">
              <a:latin typeface="Arial" charset="0"/>
            </a:endParaRPr>
          </a:p>
          <a:p>
            <a:pPr marL="0" indent="0">
              <a:spcAft>
                <a:spcPts val="600"/>
              </a:spcAft>
            </a:pPr>
            <a:r>
              <a:rPr lang="en-US" sz="1600" b="1" dirty="0" smtClean="0">
                <a:latin typeface="Arial" charset="0"/>
              </a:rPr>
              <a:t>Facts </a:t>
            </a:r>
            <a:r>
              <a:rPr lang="en-US" sz="1600" b="1" dirty="0">
                <a:latin typeface="Arial" charset="0"/>
              </a:rPr>
              <a:t>and figures</a:t>
            </a:r>
            <a:endParaRPr lang="en-US" sz="1600" b="1" dirty="0" smtClean="0">
              <a:latin typeface="Arial" charset="0"/>
            </a:endParaRPr>
          </a:p>
          <a:p>
            <a:pPr>
              <a:spcAft>
                <a:spcPts val="600"/>
              </a:spcAft>
              <a:buFont typeface="Wingdings" pitchFamily="2" charset="2"/>
              <a:buChar char="§"/>
            </a:pPr>
            <a:r>
              <a:rPr lang="en-US" sz="1600" b="1" dirty="0" smtClean="0">
                <a:latin typeface="Arial" charset="0"/>
              </a:rPr>
              <a:t>Founded 1872</a:t>
            </a:r>
          </a:p>
          <a:p>
            <a:pPr>
              <a:spcAft>
                <a:spcPts val="600"/>
              </a:spcAft>
              <a:buFont typeface="Wingdings" pitchFamily="2" charset="2"/>
              <a:buChar char="§"/>
            </a:pPr>
            <a:r>
              <a:rPr lang="en-US" sz="1600" b="1" dirty="0" smtClean="0">
                <a:latin typeface="Arial" charset="0"/>
              </a:rPr>
              <a:t>Students</a:t>
            </a:r>
            <a:r>
              <a:rPr lang="en-US" sz="1600" b="1" dirty="0">
                <a:latin typeface="Arial" charset="0"/>
              </a:rPr>
              <a:t>: </a:t>
            </a:r>
            <a:r>
              <a:rPr lang="en-US" sz="1600" b="1" dirty="0" smtClean="0">
                <a:latin typeface="Arial" charset="0"/>
              </a:rPr>
              <a:t>ca.12’500</a:t>
            </a:r>
            <a:r>
              <a:rPr lang="en-GB" sz="1600" dirty="0" smtClean="0">
                <a:latin typeface="Arial" charset="0"/>
              </a:rPr>
              <a:t> </a:t>
            </a:r>
            <a:endParaRPr lang="en-GB" sz="1600" dirty="0">
              <a:latin typeface="Arial" charset="0"/>
            </a:endParaRPr>
          </a:p>
          <a:p>
            <a:pPr>
              <a:spcAft>
                <a:spcPts val="600"/>
              </a:spcAft>
              <a:buFont typeface="Wingdings" pitchFamily="2" charset="2"/>
              <a:buChar char="§"/>
            </a:pPr>
            <a:r>
              <a:rPr lang="en-US" sz="1600" b="1" dirty="0">
                <a:latin typeface="Arial" charset="0"/>
              </a:rPr>
              <a:t>Scientific staff: </a:t>
            </a:r>
            <a:r>
              <a:rPr lang="en-US" sz="1600" b="1" dirty="0" smtClean="0">
                <a:latin typeface="Arial" charset="0"/>
              </a:rPr>
              <a:t>ca.1’800 </a:t>
            </a:r>
            <a:endParaRPr lang="en-US" sz="1600" b="1" dirty="0">
              <a:latin typeface="Arial" charset="0"/>
            </a:endParaRPr>
          </a:p>
          <a:p>
            <a:pPr>
              <a:spcAft>
                <a:spcPts val="600"/>
              </a:spcAft>
              <a:buFont typeface="Wingdings" pitchFamily="2" charset="2"/>
              <a:buChar char="§"/>
            </a:pPr>
            <a:r>
              <a:rPr lang="en-US" sz="1600" b="1" dirty="0">
                <a:latin typeface="Arial" charset="0"/>
              </a:rPr>
              <a:t>Other staff: </a:t>
            </a:r>
            <a:r>
              <a:rPr lang="en-US" sz="1600" b="1" dirty="0" smtClean="0">
                <a:latin typeface="Arial" charset="0"/>
              </a:rPr>
              <a:t>ca.500</a:t>
            </a:r>
            <a:endParaRPr lang="en-US" sz="1600" b="1" dirty="0">
              <a:latin typeface="Arial" charset="0"/>
            </a:endParaRPr>
          </a:p>
          <a:p>
            <a:pPr>
              <a:spcAft>
                <a:spcPts val="600"/>
              </a:spcAft>
              <a:buFont typeface="Wingdings" pitchFamily="2" charset="2"/>
              <a:buChar char="§"/>
            </a:pPr>
            <a:endParaRPr lang="en-US" sz="1600" dirty="0" smtClean="0">
              <a:latin typeface="Arial" charset="0"/>
            </a:endParaRPr>
          </a:p>
          <a:p>
            <a:pPr>
              <a:spcAft>
                <a:spcPts val="600"/>
              </a:spcAft>
              <a:buFont typeface="Wingdings" pitchFamily="2" charset="2"/>
              <a:buChar char="§"/>
            </a:pPr>
            <a:r>
              <a:rPr lang="en-US" sz="1600" dirty="0" smtClean="0">
                <a:latin typeface="Arial" charset="0"/>
              </a:rPr>
              <a:t>Teaching</a:t>
            </a:r>
            <a:r>
              <a:rPr lang="en-US" sz="1600" dirty="0">
                <a:latin typeface="Arial" charset="0"/>
              </a:rPr>
              <a:t>, research and administrative facilities are located throughout Vienna at 20 different sites. Most of them are in the green districts – the 18th and 19th district – and are readily accessible by public transportation.</a:t>
            </a:r>
          </a:p>
          <a:p>
            <a:pPr>
              <a:spcAft>
                <a:spcPts val="600"/>
              </a:spcAft>
              <a:buFont typeface="Wingdings" pitchFamily="2" charset="2"/>
              <a:buChar char="§"/>
            </a:pPr>
            <a:r>
              <a:rPr lang="en-US" sz="1600" dirty="0" smtClean="0">
                <a:latin typeface="Arial" charset="0"/>
              </a:rPr>
              <a:t>BOKU </a:t>
            </a:r>
            <a:r>
              <a:rPr lang="en-US" sz="1600" dirty="0">
                <a:latin typeface="Arial" charset="0"/>
              </a:rPr>
              <a:t>main building: A-1180 Vienna, </a:t>
            </a:r>
            <a:r>
              <a:rPr lang="en-US" sz="1600" dirty="0" err="1">
                <a:latin typeface="Arial" charset="0"/>
              </a:rPr>
              <a:t>Gregor</a:t>
            </a:r>
            <a:r>
              <a:rPr lang="en-US" sz="1600" dirty="0">
                <a:latin typeface="Arial" charset="0"/>
              </a:rPr>
              <a:t> Mendel-</a:t>
            </a:r>
            <a:r>
              <a:rPr lang="en-US" sz="1600" dirty="0" err="1">
                <a:latin typeface="Arial" charset="0"/>
              </a:rPr>
              <a:t>Strasse</a:t>
            </a:r>
            <a:r>
              <a:rPr lang="en-US" sz="1600" dirty="0">
                <a:latin typeface="Arial" charset="0"/>
              </a:rPr>
              <a:t> 33</a:t>
            </a:r>
            <a:endParaRPr lang="en-GB" sz="1600" dirty="0">
              <a:latin typeface="Arial" charset="0"/>
            </a:endParaRPr>
          </a:p>
        </p:txBody>
      </p:sp>
      <p:sp>
        <p:nvSpPr>
          <p:cNvPr id="7" name="Text Box 2"/>
          <p:cNvSpPr txBox="1">
            <a:spLocks noChangeArrowheads="1"/>
          </p:cNvSpPr>
          <p:nvPr/>
        </p:nvSpPr>
        <p:spPr bwMode="auto">
          <a:xfrm>
            <a:off x="719138" y="1258888"/>
            <a:ext cx="612140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500" b="1" dirty="0" smtClean="0"/>
              <a:t>BOKU</a:t>
            </a:r>
          </a:p>
          <a:p>
            <a:pPr>
              <a:spcBef>
                <a:spcPct val="50000"/>
              </a:spcBef>
            </a:pPr>
            <a:r>
              <a:rPr lang="en-GB" dirty="0"/>
              <a:t>University of Natural Resources </a:t>
            </a:r>
            <a:r>
              <a:rPr lang="en-GB" dirty="0" smtClean="0"/>
              <a:t>and </a:t>
            </a:r>
            <a:r>
              <a:rPr lang="en-GB" dirty="0"/>
              <a:t>Life Sciences, </a:t>
            </a:r>
            <a:r>
              <a:rPr lang="en-GB" dirty="0" smtClean="0"/>
              <a:t>Vienna</a:t>
            </a:r>
            <a:r>
              <a:rPr lang="en-GB" dirty="0"/>
              <a:t/>
            </a:r>
            <a:br>
              <a:rPr lang="en-GB" dirty="0"/>
            </a:br>
            <a:r>
              <a:rPr lang="en-GB" b="1" dirty="0" err="1">
                <a:solidFill>
                  <a:srgbClr val="0073AF"/>
                </a:solidFill>
              </a:rPr>
              <a:t>Universität</a:t>
            </a:r>
            <a:r>
              <a:rPr lang="en-GB" b="1" dirty="0">
                <a:solidFill>
                  <a:srgbClr val="0073AF"/>
                </a:solidFill>
              </a:rPr>
              <a:t> </a:t>
            </a:r>
            <a:r>
              <a:rPr lang="en-GB" b="1" dirty="0" err="1">
                <a:solidFill>
                  <a:srgbClr val="0073AF"/>
                </a:solidFill>
              </a:rPr>
              <a:t>für</a:t>
            </a:r>
            <a:r>
              <a:rPr lang="en-GB" b="1" dirty="0">
                <a:solidFill>
                  <a:srgbClr val="0073AF"/>
                </a:solidFill>
              </a:rPr>
              <a:t> </a:t>
            </a:r>
            <a:r>
              <a:rPr lang="en-GB" b="1" dirty="0" err="1">
                <a:solidFill>
                  <a:srgbClr val="0073AF"/>
                </a:solidFill>
              </a:rPr>
              <a:t>Bodenkultur</a:t>
            </a:r>
            <a:r>
              <a:rPr lang="en-GB" b="1" dirty="0">
                <a:solidFill>
                  <a:srgbClr val="0073AF"/>
                </a:solidFill>
              </a:rPr>
              <a:t> </a:t>
            </a:r>
            <a:r>
              <a:rPr lang="en-GB" b="1" dirty="0" smtClean="0">
                <a:solidFill>
                  <a:srgbClr val="0073AF"/>
                </a:solidFill>
              </a:rPr>
              <a:t>Wien</a:t>
            </a:r>
            <a:endParaRPr lang="en-GB" b="1" dirty="0"/>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0538" y="2484165"/>
            <a:ext cx="2201970" cy="2935960"/>
          </a:xfrm>
          <a:prstGeom prst="rect">
            <a:avLst/>
          </a:prstGeom>
        </p:spPr>
      </p:pic>
    </p:spTree>
    <p:extLst>
      <p:ext uri="{BB962C8B-B14F-4D97-AF65-F5344CB8AC3E}">
        <p14:creationId xmlns:p14="http://schemas.microsoft.com/office/powerpoint/2010/main" val="20467532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20</a:t>
            </a:fld>
            <a:endParaRPr lang="de-DE" altLang="de-DE"/>
          </a:p>
        </p:txBody>
      </p:sp>
      <p:sp>
        <p:nvSpPr>
          <p:cNvPr id="6" name="Rechteck 5"/>
          <p:cNvSpPr/>
          <p:nvPr/>
        </p:nvSpPr>
        <p:spPr>
          <a:xfrm>
            <a:off x="719138" y="2339958"/>
            <a:ext cx="7994054" cy="338554"/>
          </a:xfrm>
          <a:prstGeom prst="rect">
            <a:avLst/>
          </a:prstGeom>
        </p:spPr>
        <p:txBody>
          <a:bodyPr wrap="square">
            <a:spAutoFit/>
          </a:bodyPr>
          <a:lstStyle/>
          <a:p>
            <a:r>
              <a:rPr lang="en-GB" dirty="0" smtClean="0">
                <a:latin typeface="Times New Roman" panose="02020603050405020304" pitchFamily="18" charset="0"/>
                <a:ea typeface="Times New Roman" panose="02020603050405020304" pitchFamily="18" charset="0"/>
              </a:rPr>
              <a:t>Cumulative design size (in PE) of small WWTPs with design size &lt; 50 PE </a:t>
            </a:r>
            <a:endParaRPr lang="en-GB" dirty="0"/>
          </a:p>
        </p:txBody>
      </p:sp>
      <p:sp>
        <p:nvSpPr>
          <p:cNvPr id="8"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a:t>Number of small </a:t>
            </a:r>
            <a:r>
              <a:rPr lang="en-US" altLang="de-DE" sz="2500" b="1" dirty="0" smtClean="0"/>
              <a:t>WWTPs</a:t>
            </a:r>
            <a:endParaRPr lang="en-GB" altLang="de-DE" sz="2500" b="1" dirty="0"/>
          </a:p>
          <a:p>
            <a:pPr>
              <a:spcBef>
                <a:spcPct val="50000"/>
              </a:spcBef>
            </a:pPr>
            <a:r>
              <a:rPr lang="en-GB" altLang="de-DE" b="1" dirty="0" smtClean="0"/>
              <a:t>Technologies</a:t>
            </a:r>
            <a:endParaRPr lang="en-GB" altLang="de-DE" b="1" dirty="0"/>
          </a:p>
        </p:txBody>
      </p:sp>
      <p:sp>
        <p:nvSpPr>
          <p:cNvPr id="2" name="Ellipse 1"/>
          <p:cNvSpPr/>
          <p:nvPr/>
        </p:nvSpPr>
        <p:spPr bwMode="auto">
          <a:xfrm>
            <a:off x="6048896" y="4932437"/>
            <a:ext cx="576064" cy="576064"/>
          </a:xfrm>
          <a:prstGeom prst="ellipse">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4" name="Ellipse 3"/>
          <p:cNvSpPr/>
          <p:nvPr/>
        </p:nvSpPr>
        <p:spPr bwMode="auto">
          <a:xfrm>
            <a:off x="6840538" y="2659468"/>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9" name="Ellipse 8"/>
          <p:cNvSpPr/>
          <p:nvPr/>
        </p:nvSpPr>
        <p:spPr bwMode="auto">
          <a:xfrm>
            <a:off x="6840538" y="536454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0" name="Ellipse 9"/>
          <p:cNvSpPr/>
          <p:nvPr/>
        </p:nvSpPr>
        <p:spPr bwMode="auto">
          <a:xfrm>
            <a:off x="3383794" y="536454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1" name="Ellipse 10"/>
          <p:cNvSpPr/>
          <p:nvPr/>
        </p:nvSpPr>
        <p:spPr bwMode="auto">
          <a:xfrm>
            <a:off x="4224363" y="2656702"/>
            <a:ext cx="672406"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2" name="Ellipse 11"/>
          <p:cNvSpPr/>
          <p:nvPr/>
        </p:nvSpPr>
        <p:spPr bwMode="auto">
          <a:xfrm>
            <a:off x="3432275" y="2652262"/>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3" name="Ellipse 12"/>
          <p:cNvSpPr/>
          <p:nvPr/>
        </p:nvSpPr>
        <p:spPr bwMode="auto">
          <a:xfrm>
            <a:off x="4155306" y="536454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15" name="Ellipse 14"/>
          <p:cNvSpPr/>
          <p:nvPr/>
        </p:nvSpPr>
        <p:spPr bwMode="auto">
          <a:xfrm>
            <a:off x="1872432" y="5220469"/>
            <a:ext cx="792088" cy="576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graphicFrame>
        <p:nvGraphicFramePr>
          <p:cNvPr id="3" name="Objekt 2"/>
          <p:cNvGraphicFramePr>
            <a:graphicFrameLocks noChangeAspect="1"/>
          </p:cNvGraphicFramePr>
          <p:nvPr>
            <p:extLst/>
          </p:nvPr>
        </p:nvGraphicFramePr>
        <p:xfrm>
          <a:off x="767618" y="2718813"/>
          <a:ext cx="7647469" cy="3581776"/>
        </p:xfrm>
        <a:graphic>
          <a:graphicData uri="http://schemas.openxmlformats.org/presentationml/2006/ole">
            <mc:AlternateContent xmlns:mc="http://schemas.openxmlformats.org/markup-compatibility/2006">
              <mc:Choice xmlns:v="urn:schemas-microsoft-com:vml" Requires="v">
                <p:oleObj spid="_x0000_s18439" name="Dokument" r:id="rId3" imgW="6120611" imgH="2866579" progId="Word.Document.12">
                  <p:embed/>
                </p:oleObj>
              </mc:Choice>
              <mc:Fallback>
                <p:oleObj name="Dokument" r:id="rId3" imgW="6120611" imgH="2866579" progId="Word.Document.12">
                  <p:embed/>
                  <p:pic>
                    <p:nvPicPr>
                      <p:cNvPr id="0" name=""/>
                      <p:cNvPicPr/>
                      <p:nvPr/>
                    </p:nvPicPr>
                    <p:blipFill>
                      <a:blip r:embed="rId4"/>
                      <a:stretch>
                        <a:fillRect/>
                      </a:stretch>
                    </p:blipFill>
                    <p:spPr>
                      <a:xfrm>
                        <a:off x="767618" y="2718813"/>
                        <a:ext cx="7647469" cy="3581776"/>
                      </a:xfrm>
                      <a:prstGeom prst="rect">
                        <a:avLst/>
                      </a:prstGeom>
                    </p:spPr>
                  </p:pic>
                </p:oleObj>
              </mc:Fallback>
            </mc:AlternateContent>
          </a:graphicData>
        </a:graphic>
      </p:graphicFrame>
    </p:spTree>
    <p:extLst>
      <p:ext uri="{BB962C8B-B14F-4D97-AF65-F5344CB8AC3E}">
        <p14:creationId xmlns:p14="http://schemas.microsoft.com/office/powerpoint/2010/main" val="3767056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21</a:t>
            </a:fld>
            <a:endParaRPr lang="de-DE" altLang="de-DE"/>
          </a:p>
        </p:txBody>
      </p:sp>
      <p:sp>
        <p:nvSpPr>
          <p:cNvPr id="10"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a:t>Number of small </a:t>
            </a:r>
            <a:r>
              <a:rPr lang="en-US" altLang="de-DE" sz="2500" b="1" dirty="0" smtClean="0"/>
              <a:t>WWTPs</a:t>
            </a:r>
            <a:endParaRPr lang="en-GB" altLang="de-DE" sz="2500" b="1" dirty="0"/>
          </a:p>
          <a:p>
            <a:pPr>
              <a:spcBef>
                <a:spcPct val="50000"/>
              </a:spcBef>
            </a:pPr>
            <a:r>
              <a:rPr lang="en-GB" altLang="de-DE" b="1" dirty="0" smtClean="0"/>
              <a:t>Design size</a:t>
            </a:r>
            <a:endParaRPr lang="en-GB" altLang="de-DE" b="1" dirty="0"/>
          </a:p>
        </p:txBody>
      </p:sp>
      <p:pic>
        <p:nvPicPr>
          <p:cNvPr id="2" name="Grafik 1"/>
          <p:cNvPicPr>
            <a:picLocks noChangeAspect="1"/>
          </p:cNvPicPr>
          <p:nvPr/>
        </p:nvPicPr>
        <p:blipFill>
          <a:blip r:embed="rId2"/>
          <a:stretch>
            <a:fillRect/>
          </a:stretch>
        </p:blipFill>
        <p:spPr>
          <a:xfrm>
            <a:off x="792312" y="2105273"/>
            <a:ext cx="6704296" cy="4051299"/>
          </a:xfrm>
          <a:prstGeom prst="rect">
            <a:avLst/>
          </a:prstGeom>
        </p:spPr>
      </p:pic>
    </p:spTree>
    <p:extLst>
      <p:ext uri="{BB962C8B-B14F-4D97-AF65-F5344CB8AC3E}">
        <p14:creationId xmlns:p14="http://schemas.microsoft.com/office/powerpoint/2010/main" val="344083138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22</a:t>
            </a:fld>
            <a:endParaRPr lang="de-DE" altLang="de-DE"/>
          </a:p>
        </p:txBody>
      </p:sp>
      <p:sp>
        <p:nvSpPr>
          <p:cNvPr id="10" name="Text Box 3"/>
          <p:cNvSpPr txBox="1">
            <a:spLocks noChangeArrowheads="1"/>
          </p:cNvSpPr>
          <p:nvPr/>
        </p:nvSpPr>
        <p:spPr bwMode="auto">
          <a:xfrm>
            <a:off x="719138" y="1258888"/>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a:t>Number of small </a:t>
            </a:r>
            <a:r>
              <a:rPr lang="en-US" altLang="de-DE" sz="2500" b="1" dirty="0" smtClean="0"/>
              <a:t>WWTPs</a:t>
            </a:r>
            <a:endParaRPr lang="en-GB" altLang="de-DE" sz="2500" b="1" dirty="0"/>
          </a:p>
          <a:p>
            <a:pPr>
              <a:spcBef>
                <a:spcPct val="50000"/>
              </a:spcBef>
            </a:pPr>
            <a:r>
              <a:rPr lang="en-GB" altLang="de-DE" b="1" dirty="0"/>
              <a:t>Year of </a:t>
            </a:r>
            <a:r>
              <a:rPr lang="en-GB" altLang="de-DE" b="1" dirty="0" smtClean="0"/>
              <a:t>commissioning </a:t>
            </a:r>
            <a:endParaRPr lang="en-GB" altLang="de-DE" b="1" dirty="0"/>
          </a:p>
        </p:txBody>
      </p:sp>
      <p:pic>
        <p:nvPicPr>
          <p:cNvPr id="2" name="Grafik 1"/>
          <p:cNvPicPr>
            <a:picLocks noChangeAspect="1"/>
          </p:cNvPicPr>
          <p:nvPr/>
        </p:nvPicPr>
        <p:blipFill>
          <a:blip r:embed="rId2"/>
          <a:stretch>
            <a:fillRect/>
          </a:stretch>
        </p:blipFill>
        <p:spPr>
          <a:xfrm>
            <a:off x="792311" y="2106779"/>
            <a:ext cx="6616671" cy="4049794"/>
          </a:xfrm>
          <a:prstGeom prst="rect">
            <a:avLst/>
          </a:prstGeom>
        </p:spPr>
      </p:pic>
    </p:spTree>
    <p:extLst>
      <p:ext uri="{BB962C8B-B14F-4D97-AF65-F5344CB8AC3E}">
        <p14:creationId xmlns:p14="http://schemas.microsoft.com/office/powerpoint/2010/main" val="28750797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7201024" y="1554372"/>
            <a:ext cx="2160464" cy="78577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sp>
        <p:nvSpPr>
          <p:cNvPr id="5" name="Foliennummernplatzhalter 4"/>
          <p:cNvSpPr>
            <a:spLocks noGrp="1"/>
          </p:cNvSpPr>
          <p:nvPr>
            <p:ph type="sldNum" sz="quarter" idx="11"/>
          </p:nvPr>
        </p:nvSpPr>
        <p:spPr/>
        <p:txBody>
          <a:bodyPr/>
          <a:lstStyle/>
          <a:p>
            <a:fld id="{4AF999D2-4922-407A-B612-3C50F21BBEC8}" type="slidenum">
              <a:rPr lang="de-DE" altLang="de-DE"/>
              <a:pPr/>
              <a:t>23</a:t>
            </a:fld>
            <a:endParaRPr lang="de-DE" altLang="de-DE"/>
          </a:p>
        </p:txBody>
      </p:sp>
      <p:sp>
        <p:nvSpPr>
          <p:cNvPr id="6" name="Text Box 3"/>
          <p:cNvSpPr txBox="1">
            <a:spLocks noChangeArrowheads="1"/>
          </p:cNvSpPr>
          <p:nvPr/>
        </p:nvSpPr>
        <p:spPr bwMode="auto">
          <a:xfrm>
            <a:off x="719138" y="733685"/>
            <a:ext cx="6121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a:t>Number of small WWTPs and </a:t>
            </a:r>
            <a:r>
              <a:rPr lang="en-US" altLang="de-DE" sz="2500" b="1" dirty="0" smtClean="0"/>
              <a:t>TWs</a:t>
            </a:r>
            <a:endParaRPr lang="en-GB" altLang="de-DE" sz="2500" b="1" dirty="0"/>
          </a:p>
          <a:p>
            <a:pPr>
              <a:spcBef>
                <a:spcPct val="50000"/>
              </a:spcBef>
            </a:pPr>
            <a:r>
              <a:rPr lang="en-GB" altLang="de-DE" b="1" dirty="0"/>
              <a:t>Number of small WWTPs (&lt; 50 PE) in Austria per district</a:t>
            </a:r>
          </a:p>
        </p:txBody>
      </p:sp>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19138" y="1692077"/>
            <a:ext cx="7920000" cy="4399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061879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717267"/>
            <a:ext cx="4680000" cy="2599745"/>
          </a:xfrm>
          <a:prstGeom prst="rect">
            <a:avLst/>
          </a:prstGeom>
          <a:ln>
            <a:noFill/>
          </a:ln>
          <a:extLst>
            <a:ext uri="{53640926-AAD7-44D8-BBD7-CCE9431645EC}">
              <a14:shadowObscured xmlns:a14="http://schemas.microsoft.com/office/drawing/2010/main"/>
            </a:ext>
          </a:extLst>
        </p:spPr>
      </p:pic>
      <p:pic>
        <p:nvPicPr>
          <p:cNvPr id="16" name="Grafik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24" y="3420269"/>
            <a:ext cx="4680000" cy="2592563"/>
          </a:xfrm>
          <a:prstGeom prst="rect">
            <a:avLst/>
          </a:prstGeom>
          <a:ln>
            <a:noFill/>
          </a:ln>
          <a:extLst>
            <a:ext uri="{53640926-AAD7-44D8-BBD7-CCE9431645EC}">
              <a14:shadowObscured xmlns:a14="http://schemas.microsoft.com/office/drawing/2010/main"/>
            </a:ext>
          </a:extLst>
        </p:spPr>
      </p:pic>
      <p:sp>
        <p:nvSpPr>
          <p:cNvPr id="2" name="Rechteck 1"/>
          <p:cNvSpPr/>
          <p:nvPr/>
        </p:nvSpPr>
        <p:spPr bwMode="auto">
          <a:xfrm>
            <a:off x="6552952" y="199972"/>
            <a:ext cx="2808536" cy="21401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600" b="0" i="0" u="none" strike="noStrike" cap="none" normalizeH="0" baseline="0" smtClean="0">
              <a:ln>
                <a:noFill/>
              </a:ln>
              <a:solidFill>
                <a:schemeClr val="tx1"/>
              </a:solidFill>
              <a:effectLst/>
              <a:latin typeface="Arial" charset="0"/>
            </a:endParaRPr>
          </a:p>
        </p:txBody>
      </p:sp>
      <p:pic>
        <p:nvPicPr>
          <p:cNvPr id="17" name="Grafik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681264" y="795430"/>
            <a:ext cx="4680000" cy="2552831"/>
          </a:xfrm>
          <a:prstGeom prst="rect">
            <a:avLst/>
          </a:prstGeom>
          <a:ln>
            <a:noFill/>
          </a:ln>
          <a:extLst>
            <a:ext uri="{53640926-AAD7-44D8-BBD7-CCE9431645EC}">
              <a14:shadowObscured xmlns:a14="http://schemas.microsoft.com/office/drawing/2010/main"/>
            </a:ext>
          </a:extLst>
        </p:spPr>
      </p:pic>
      <p:pic>
        <p:nvPicPr>
          <p:cNvPr id="15" name="Grafik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681264" y="3434818"/>
            <a:ext cx="4680000" cy="2577739"/>
          </a:xfrm>
          <a:prstGeom prst="rect">
            <a:avLst/>
          </a:prstGeom>
          <a:ln>
            <a:noFill/>
          </a:ln>
          <a:extLst>
            <a:ext uri="{53640926-AAD7-44D8-BBD7-CCE9431645EC}">
              <a14:shadowObscured xmlns:a14="http://schemas.microsoft.com/office/drawing/2010/main"/>
            </a:ext>
          </a:extLst>
        </p:spPr>
      </p:pic>
      <p:sp>
        <p:nvSpPr>
          <p:cNvPr id="5" name="Foliennummernplatzhalter 4"/>
          <p:cNvSpPr>
            <a:spLocks noGrp="1"/>
          </p:cNvSpPr>
          <p:nvPr>
            <p:ph type="sldNum" sz="quarter" idx="11"/>
          </p:nvPr>
        </p:nvSpPr>
        <p:spPr/>
        <p:txBody>
          <a:bodyPr/>
          <a:lstStyle/>
          <a:p>
            <a:fld id="{4AF999D2-4922-407A-B612-3C50F21BBEC8}" type="slidenum">
              <a:rPr lang="de-DE" altLang="de-DE"/>
              <a:pPr/>
              <a:t>24</a:t>
            </a:fld>
            <a:endParaRPr lang="de-DE" altLang="de-DE"/>
          </a:p>
        </p:txBody>
      </p:sp>
      <p:sp>
        <p:nvSpPr>
          <p:cNvPr id="3" name="Textfeld 2"/>
          <p:cNvSpPr txBox="1"/>
          <p:nvPr/>
        </p:nvSpPr>
        <p:spPr>
          <a:xfrm>
            <a:off x="2802110" y="140139"/>
            <a:ext cx="4009431" cy="461665"/>
          </a:xfrm>
          <a:prstGeom prst="rect">
            <a:avLst/>
          </a:prstGeom>
          <a:noFill/>
        </p:spPr>
        <p:txBody>
          <a:bodyPr wrap="none" rtlCol="0">
            <a:spAutoFit/>
          </a:bodyPr>
          <a:lstStyle/>
          <a:p>
            <a:r>
              <a:rPr lang="de-AT" sz="2400" b="1" dirty="0" smtClean="0"/>
              <a:t>WWTPs ≤ 50 PE </a:t>
            </a:r>
            <a:r>
              <a:rPr lang="en-GB" sz="2400" b="1" dirty="0" smtClean="0"/>
              <a:t>until</a:t>
            </a:r>
            <a:r>
              <a:rPr lang="de-AT" sz="2400" b="1" dirty="0" smtClean="0"/>
              <a:t> 2016</a:t>
            </a:r>
            <a:endParaRPr lang="de-AT" sz="2400" b="1" dirty="0"/>
          </a:p>
        </p:txBody>
      </p:sp>
      <p:sp>
        <p:nvSpPr>
          <p:cNvPr id="4" name="Rechteck 3"/>
          <p:cNvSpPr/>
          <p:nvPr/>
        </p:nvSpPr>
        <p:spPr>
          <a:xfrm>
            <a:off x="211601" y="755358"/>
            <a:ext cx="2924198" cy="338554"/>
          </a:xfrm>
          <a:prstGeom prst="rect">
            <a:avLst/>
          </a:prstGeom>
          <a:solidFill>
            <a:schemeClr val="bg1"/>
          </a:solidFill>
        </p:spPr>
        <p:txBody>
          <a:bodyPr wrap="none">
            <a:spAutoFit/>
          </a:bodyPr>
          <a:lstStyle/>
          <a:p>
            <a:r>
              <a:rPr lang="de-AT" b="1" dirty="0" smtClean="0"/>
              <a:t>All WWTPs ≤ 50 PE (</a:t>
            </a:r>
            <a:r>
              <a:rPr lang="de-AT" b="1" dirty="0" smtClean="0">
                <a:solidFill>
                  <a:srgbClr val="E8943B"/>
                </a:solidFill>
              </a:rPr>
              <a:t>27'087</a:t>
            </a:r>
            <a:r>
              <a:rPr lang="de-AT" b="1" dirty="0" smtClean="0"/>
              <a:t>) </a:t>
            </a:r>
            <a:endParaRPr lang="de-AT" dirty="0"/>
          </a:p>
        </p:txBody>
      </p:sp>
      <p:sp>
        <p:nvSpPr>
          <p:cNvPr id="12" name="Rechteck 11"/>
          <p:cNvSpPr/>
          <p:nvPr/>
        </p:nvSpPr>
        <p:spPr>
          <a:xfrm>
            <a:off x="5014843" y="796963"/>
            <a:ext cx="2525050" cy="338554"/>
          </a:xfrm>
          <a:prstGeom prst="rect">
            <a:avLst/>
          </a:prstGeom>
          <a:solidFill>
            <a:schemeClr val="bg1"/>
          </a:solidFill>
        </p:spPr>
        <p:txBody>
          <a:bodyPr wrap="none">
            <a:spAutoFit/>
          </a:bodyPr>
          <a:lstStyle/>
          <a:p>
            <a:r>
              <a:rPr lang="en-GB" b="1" dirty="0" smtClean="0"/>
              <a:t>Activated sludge (6'608)</a:t>
            </a:r>
            <a:endParaRPr lang="en-GB" dirty="0"/>
          </a:p>
        </p:txBody>
      </p:sp>
      <p:sp>
        <p:nvSpPr>
          <p:cNvPr id="13" name="Rechteck 12"/>
          <p:cNvSpPr/>
          <p:nvPr/>
        </p:nvSpPr>
        <p:spPr>
          <a:xfrm>
            <a:off x="316822" y="3455309"/>
            <a:ext cx="2830583" cy="338554"/>
          </a:xfrm>
          <a:prstGeom prst="rect">
            <a:avLst/>
          </a:prstGeom>
          <a:solidFill>
            <a:schemeClr val="bg1"/>
          </a:solidFill>
        </p:spPr>
        <p:txBody>
          <a:bodyPr wrap="none">
            <a:spAutoFit/>
          </a:bodyPr>
          <a:lstStyle/>
          <a:p>
            <a:r>
              <a:rPr lang="en-GB" b="1" dirty="0" smtClean="0"/>
              <a:t>Treatment Wetlands (</a:t>
            </a:r>
            <a:r>
              <a:rPr lang="en-GB" b="1" dirty="0" smtClean="0">
                <a:solidFill>
                  <a:srgbClr val="00B050"/>
                </a:solidFill>
              </a:rPr>
              <a:t>5'308</a:t>
            </a:r>
            <a:r>
              <a:rPr lang="en-GB" b="1" dirty="0" smtClean="0"/>
              <a:t>)</a:t>
            </a:r>
            <a:endParaRPr lang="en-GB" dirty="0"/>
          </a:p>
        </p:txBody>
      </p:sp>
      <p:sp>
        <p:nvSpPr>
          <p:cNvPr id="14" name="Rechteck 13"/>
          <p:cNvSpPr/>
          <p:nvPr/>
        </p:nvSpPr>
        <p:spPr>
          <a:xfrm>
            <a:off x="4824760" y="3455309"/>
            <a:ext cx="2295821" cy="338554"/>
          </a:xfrm>
          <a:prstGeom prst="rect">
            <a:avLst/>
          </a:prstGeom>
          <a:solidFill>
            <a:schemeClr val="bg1"/>
          </a:solidFill>
        </p:spPr>
        <p:txBody>
          <a:bodyPr wrap="none">
            <a:spAutoFit/>
          </a:bodyPr>
          <a:lstStyle/>
          <a:p>
            <a:r>
              <a:rPr lang="en-GB" b="1" dirty="0" smtClean="0"/>
              <a:t>  SBR (</a:t>
            </a:r>
            <a:r>
              <a:rPr lang="en-GB" b="1" dirty="0" smtClean="0">
                <a:solidFill>
                  <a:srgbClr val="0070C0"/>
                </a:solidFill>
              </a:rPr>
              <a:t>4'200</a:t>
            </a:r>
            <a:r>
              <a:rPr lang="en-GB" b="1" dirty="0" smtClean="0"/>
              <a:t>)               </a:t>
            </a:r>
            <a:endParaRPr lang="en-GB" dirty="0"/>
          </a:p>
        </p:txBody>
      </p:sp>
    </p:spTree>
    <p:extLst>
      <p:ext uri="{BB962C8B-B14F-4D97-AF65-F5344CB8AC3E}">
        <p14:creationId xmlns:p14="http://schemas.microsoft.com/office/powerpoint/2010/main" val="21610620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25</a:t>
            </a:fld>
            <a:endParaRPr lang="de-DE" altLang="de-DE"/>
          </a:p>
        </p:txBody>
      </p:sp>
      <p:sp>
        <p:nvSpPr>
          <p:cNvPr id="366595" name="Text Box 3"/>
          <p:cNvSpPr txBox="1">
            <a:spLocks noChangeArrowheads="1"/>
          </p:cNvSpPr>
          <p:nvPr/>
        </p:nvSpPr>
        <p:spPr bwMode="auto">
          <a:xfrm>
            <a:off x="719138" y="1258888"/>
            <a:ext cx="6121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smtClean="0"/>
              <a:t>Management of </a:t>
            </a:r>
            <a:r>
              <a:rPr lang="en-US" altLang="de-DE" sz="2500" b="1" dirty="0"/>
              <a:t>small </a:t>
            </a:r>
            <a:r>
              <a:rPr lang="en-US" altLang="de-DE" sz="2500" b="1" dirty="0" smtClean="0"/>
              <a:t>WWTPs 1</a:t>
            </a:r>
            <a:endParaRPr lang="en-GB" altLang="de-DE" b="1" dirty="0"/>
          </a:p>
        </p:txBody>
      </p:sp>
      <p:sp>
        <p:nvSpPr>
          <p:cNvPr id="8" name="Text Box 2"/>
          <p:cNvSpPr txBox="1">
            <a:spLocks noChangeArrowheads="1"/>
          </p:cNvSpPr>
          <p:nvPr/>
        </p:nvSpPr>
        <p:spPr bwMode="auto">
          <a:xfrm>
            <a:off x="719138" y="2268141"/>
            <a:ext cx="8281987" cy="380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US" altLang="de-DE" sz="1800" b="1" dirty="0">
                <a:solidFill>
                  <a:srgbClr val="0073AF"/>
                </a:solidFill>
                <a:latin typeface="Arial" charset="0"/>
              </a:rPr>
              <a:t>Permission</a:t>
            </a:r>
            <a:r>
              <a:rPr lang="en-US" altLang="de-DE" sz="1800" dirty="0">
                <a:latin typeface="Arial" charset="0"/>
              </a:rPr>
              <a:t> to operate a small WWTP is given by local authorities on a </a:t>
            </a:r>
            <a:r>
              <a:rPr lang="en-US" altLang="de-DE" sz="1800" b="1" dirty="0">
                <a:solidFill>
                  <a:srgbClr val="0073AF"/>
                </a:solidFill>
                <a:latin typeface="Arial" charset="0"/>
              </a:rPr>
              <a:t>case-by-case evaluation</a:t>
            </a:r>
            <a:r>
              <a:rPr lang="en-US" altLang="de-DE" sz="1800" dirty="0">
                <a:latin typeface="Arial" charset="0"/>
              </a:rPr>
              <a:t>. The European certification procedure for small WWTPs as described in the standard EN 12556-3 (2005) is not applied in Austria as the plants are currently only tested for their ability to remove organic matter. Nitrification - that is mandatory in Austria - is generally not required for small WWTPs in most other European countries.</a:t>
            </a:r>
          </a:p>
          <a:p>
            <a:pPr>
              <a:spcAft>
                <a:spcPct val="20000"/>
              </a:spcAft>
              <a:buFont typeface="Wingdings" pitchFamily="2" charset="2"/>
              <a:buChar char="§"/>
            </a:pPr>
            <a:r>
              <a:rPr lang="en-US" altLang="de-DE" sz="1800" dirty="0" smtClean="0">
                <a:latin typeface="Arial" charset="0"/>
              </a:rPr>
              <a:t>In most federal states, the </a:t>
            </a:r>
            <a:r>
              <a:rPr lang="en-US" altLang="de-DE" sz="1800" dirty="0">
                <a:latin typeface="Arial" charset="0"/>
              </a:rPr>
              <a:t>permission for operating a small WWTP is granted for a </a:t>
            </a:r>
            <a:r>
              <a:rPr lang="en-US" altLang="de-DE" sz="1800" b="1" dirty="0">
                <a:solidFill>
                  <a:srgbClr val="0073AF"/>
                </a:solidFill>
                <a:latin typeface="Arial" charset="0"/>
              </a:rPr>
              <a:t>period of 15 years</a:t>
            </a:r>
            <a:r>
              <a:rPr lang="en-US" altLang="de-DE" sz="1800" dirty="0">
                <a:latin typeface="Arial" charset="0"/>
              </a:rPr>
              <a:t>. After this period, the permission can be extended if the WWTP is still according to the state-of-the-art, meaning it is able to treat the wastewater according to the legal requirements.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To </a:t>
            </a:r>
            <a:r>
              <a:rPr lang="en-US" altLang="de-DE" sz="1800" dirty="0">
                <a:latin typeface="Arial" charset="0"/>
              </a:rPr>
              <a:t>get the permission several local authorities </a:t>
            </a:r>
            <a:r>
              <a:rPr lang="en-US" altLang="de-DE" sz="1800" b="1" dirty="0">
                <a:solidFill>
                  <a:srgbClr val="0073AF"/>
                </a:solidFill>
                <a:latin typeface="Arial" charset="0"/>
              </a:rPr>
              <a:t>request</a:t>
            </a:r>
            <a:r>
              <a:rPr lang="en-US" altLang="de-DE" sz="1800" dirty="0">
                <a:latin typeface="Arial" charset="0"/>
              </a:rPr>
              <a:t> that owners have a contract for operation and maintenance with a company or that owners of WWTPs take part in the </a:t>
            </a:r>
            <a:r>
              <a:rPr lang="en-US" altLang="de-DE" sz="1800" b="1" dirty="0">
                <a:solidFill>
                  <a:srgbClr val="0073AF"/>
                </a:solidFill>
                <a:latin typeface="Arial" charset="0"/>
              </a:rPr>
              <a:t>training course for </a:t>
            </a:r>
            <a:r>
              <a:rPr lang="en-US" altLang="de-DE" sz="1800" b="1" dirty="0" smtClean="0">
                <a:solidFill>
                  <a:srgbClr val="0073AF"/>
                </a:solidFill>
                <a:latin typeface="Arial" charset="0"/>
              </a:rPr>
              <a:t>operators</a:t>
            </a:r>
            <a:r>
              <a:rPr lang="en-US" altLang="de-DE" sz="1800" dirty="0" smtClean="0">
                <a:latin typeface="Arial" charset="0"/>
              </a:rPr>
              <a:t>. </a:t>
            </a:r>
            <a:endParaRPr lang="en-US" altLang="de-DE" sz="1800" dirty="0">
              <a:latin typeface="Arial" charset="0"/>
            </a:endParaRPr>
          </a:p>
        </p:txBody>
      </p:sp>
    </p:spTree>
    <p:extLst>
      <p:ext uri="{BB962C8B-B14F-4D97-AF65-F5344CB8AC3E}">
        <p14:creationId xmlns:p14="http://schemas.microsoft.com/office/powerpoint/2010/main" val="4005626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26</a:t>
            </a:fld>
            <a:endParaRPr lang="de-DE" altLang="de-DE"/>
          </a:p>
        </p:txBody>
      </p:sp>
      <p:sp>
        <p:nvSpPr>
          <p:cNvPr id="366595" name="Text Box 3"/>
          <p:cNvSpPr txBox="1">
            <a:spLocks noChangeArrowheads="1"/>
          </p:cNvSpPr>
          <p:nvPr/>
        </p:nvSpPr>
        <p:spPr bwMode="auto">
          <a:xfrm>
            <a:off x="719138" y="1258888"/>
            <a:ext cx="6121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smtClean="0"/>
              <a:t>Management of </a:t>
            </a:r>
            <a:r>
              <a:rPr lang="en-US" altLang="de-DE" sz="2500" b="1" dirty="0"/>
              <a:t>small </a:t>
            </a:r>
            <a:r>
              <a:rPr lang="en-US" altLang="de-DE" sz="2500" b="1" dirty="0" smtClean="0"/>
              <a:t>WWTPs 2</a:t>
            </a:r>
            <a:endParaRPr lang="en-GB" altLang="de-DE" b="1" dirty="0"/>
          </a:p>
        </p:txBody>
      </p:sp>
      <p:sp>
        <p:nvSpPr>
          <p:cNvPr id="8" name="Text Box 2"/>
          <p:cNvSpPr txBox="1">
            <a:spLocks noChangeArrowheads="1"/>
          </p:cNvSpPr>
          <p:nvPr/>
        </p:nvSpPr>
        <p:spPr bwMode="auto">
          <a:xfrm>
            <a:off x="719138" y="2268141"/>
            <a:ext cx="8281987" cy="352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US" altLang="de-DE" sz="1800" dirty="0" smtClean="0">
                <a:latin typeface="Arial" charset="0"/>
              </a:rPr>
              <a:t>The </a:t>
            </a:r>
            <a:r>
              <a:rPr lang="en-US" altLang="de-DE" sz="1800" dirty="0">
                <a:latin typeface="Arial" charset="0"/>
              </a:rPr>
              <a:t>permission to operate a small WWTP also includes the frequency in which </a:t>
            </a:r>
            <a:r>
              <a:rPr lang="en-US" altLang="de-DE" sz="1800" b="1" dirty="0">
                <a:solidFill>
                  <a:srgbClr val="0073AF"/>
                </a:solidFill>
                <a:latin typeface="Arial" charset="0"/>
              </a:rPr>
              <a:t>self-monitoring</a:t>
            </a:r>
            <a:r>
              <a:rPr lang="en-US" altLang="de-DE" sz="1800" dirty="0">
                <a:latin typeface="Arial" charset="0"/>
              </a:rPr>
              <a:t> of the plant has to be carried out by the owner of the WWTP.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Below </a:t>
            </a:r>
            <a:r>
              <a:rPr lang="en-US" altLang="de-DE" sz="1800" dirty="0">
                <a:latin typeface="Arial" charset="0"/>
              </a:rPr>
              <a:t>50 PE, self-monitoring usually includes weekly routine checks if the WWTP is working properly and </a:t>
            </a:r>
            <a:r>
              <a:rPr lang="en-US" altLang="de-DE" sz="1800" b="1" dirty="0">
                <a:solidFill>
                  <a:srgbClr val="0073AF"/>
                </a:solidFill>
                <a:latin typeface="Arial" charset="0"/>
              </a:rPr>
              <a:t>monthly sampling and analysis </a:t>
            </a:r>
            <a:r>
              <a:rPr lang="en-US" altLang="de-DE" sz="1800" dirty="0">
                <a:latin typeface="Arial" charset="0"/>
              </a:rPr>
              <a:t>of the following </a:t>
            </a:r>
            <a:r>
              <a:rPr lang="en-US" altLang="de-DE" sz="1800" dirty="0" smtClean="0">
                <a:latin typeface="Arial" charset="0"/>
              </a:rPr>
              <a:t>parameters</a:t>
            </a:r>
            <a:r>
              <a:rPr lang="en-US" altLang="de-DE" sz="1800" dirty="0">
                <a:latin typeface="Arial" charset="0"/>
              </a:rPr>
              <a:t>: temperature and pH of </a:t>
            </a:r>
            <a:r>
              <a:rPr lang="en-US" altLang="de-DE" sz="1800" dirty="0" smtClean="0">
                <a:latin typeface="Arial" charset="0"/>
              </a:rPr>
              <a:t>effluent</a:t>
            </a:r>
            <a:r>
              <a:rPr lang="en-US" altLang="de-DE" sz="1800" dirty="0">
                <a:latin typeface="Arial" charset="0"/>
              </a:rPr>
              <a:t>, effluent concentration of </a:t>
            </a:r>
            <a:r>
              <a:rPr lang="en-US" altLang="de-DE" sz="1800" b="1" dirty="0">
                <a:solidFill>
                  <a:srgbClr val="0073AF"/>
                </a:solidFill>
                <a:latin typeface="Arial" charset="0"/>
              </a:rPr>
              <a:t>ammonia nitrogen </a:t>
            </a:r>
            <a:r>
              <a:rPr lang="en-US" altLang="de-DE" sz="1800" dirty="0">
                <a:latin typeface="Arial" charset="0"/>
              </a:rPr>
              <a:t>and </a:t>
            </a:r>
            <a:r>
              <a:rPr lang="en-US" altLang="de-DE" sz="1800" dirty="0" smtClean="0">
                <a:latin typeface="Arial" charset="0"/>
              </a:rPr>
              <a:t>settable </a:t>
            </a:r>
            <a:r>
              <a:rPr lang="en-US" altLang="de-DE" sz="1800" dirty="0">
                <a:latin typeface="Arial" charset="0"/>
              </a:rPr>
              <a:t>solids, and (if applicable) the sludge volume.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For </a:t>
            </a:r>
            <a:r>
              <a:rPr lang="en-US" altLang="de-DE" sz="1800" dirty="0">
                <a:latin typeface="Arial" charset="0"/>
              </a:rPr>
              <a:t>WWTPs larger than 50 PE, sampling and analysis have to be done </a:t>
            </a:r>
            <a:r>
              <a:rPr lang="en-US" altLang="de-DE" sz="1800" dirty="0" smtClean="0">
                <a:latin typeface="Arial" charset="0"/>
              </a:rPr>
              <a:t>more frequently (bi-weekly or weekly). </a:t>
            </a:r>
            <a:r>
              <a:rPr lang="en-US" altLang="de-DE" sz="1800" dirty="0">
                <a:latin typeface="Arial" charset="0"/>
              </a:rPr>
              <a:t>All results gained from self-monitoring as well as operational and maintenance work have to be documented in an operations dairy</a:t>
            </a:r>
            <a:r>
              <a:rPr lang="en-US" altLang="de-DE" sz="1800" dirty="0" smtClean="0">
                <a:latin typeface="Arial" charset="0"/>
              </a:rPr>
              <a:t>.</a:t>
            </a:r>
            <a:endParaRPr lang="en-US" altLang="de-DE" sz="1800" dirty="0">
              <a:latin typeface="Arial" charset="0"/>
            </a:endParaRPr>
          </a:p>
        </p:txBody>
      </p:sp>
    </p:spTree>
    <p:extLst>
      <p:ext uri="{BB962C8B-B14F-4D97-AF65-F5344CB8AC3E}">
        <p14:creationId xmlns:p14="http://schemas.microsoft.com/office/powerpoint/2010/main" val="355177018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27</a:t>
            </a:fld>
            <a:endParaRPr lang="de-DE" altLang="de-DE"/>
          </a:p>
        </p:txBody>
      </p:sp>
      <p:sp>
        <p:nvSpPr>
          <p:cNvPr id="366595" name="Text Box 3"/>
          <p:cNvSpPr txBox="1">
            <a:spLocks noChangeArrowheads="1"/>
          </p:cNvSpPr>
          <p:nvPr/>
        </p:nvSpPr>
        <p:spPr bwMode="auto">
          <a:xfrm>
            <a:off x="719138" y="1258888"/>
            <a:ext cx="6121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500" b="1" dirty="0" smtClean="0"/>
              <a:t>Management of </a:t>
            </a:r>
            <a:r>
              <a:rPr lang="en-US" altLang="de-DE" sz="2500" b="1" dirty="0"/>
              <a:t>small </a:t>
            </a:r>
            <a:r>
              <a:rPr lang="en-US" altLang="de-DE" sz="2500" b="1" dirty="0" smtClean="0"/>
              <a:t>WWTPs 3</a:t>
            </a:r>
            <a:endParaRPr lang="en-GB" altLang="de-DE" b="1" dirty="0"/>
          </a:p>
        </p:txBody>
      </p:sp>
      <p:sp>
        <p:nvSpPr>
          <p:cNvPr id="8" name="Text Box 2"/>
          <p:cNvSpPr txBox="1">
            <a:spLocks noChangeArrowheads="1"/>
          </p:cNvSpPr>
          <p:nvPr/>
        </p:nvSpPr>
        <p:spPr bwMode="auto">
          <a:xfrm>
            <a:off x="719138" y="2268141"/>
            <a:ext cx="8281987"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altLang="de-DE" sz="1800" dirty="0" smtClean="0">
                <a:latin typeface="Arial" charset="0"/>
              </a:rPr>
              <a:t>Besides self-monitoring, </a:t>
            </a:r>
            <a:r>
              <a:rPr lang="en-GB" altLang="de-DE" sz="1800" b="1" dirty="0" smtClean="0">
                <a:solidFill>
                  <a:srgbClr val="0073AF"/>
                </a:solidFill>
                <a:latin typeface="Arial" charset="0"/>
              </a:rPr>
              <a:t>external monitoring </a:t>
            </a:r>
            <a:r>
              <a:rPr lang="en-GB" altLang="de-DE" sz="1800" dirty="0" smtClean="0">
                <a:latin typeface="Arial" charset="0"/>
              </a:rPr>
              <a:t>is requested. Usually every two years external monitoring is requested for small WWTPs &lt; 50 PE. In some federal states, the </a:t>
            </a:r>
            <a:r>
              <a:rPr lang="en-GB" altLang="de-DE" sz="1800" b="1" dirty="0" smtClean="0">
                <a:solidFill>
                  <a:srgbClr val="0073AF"/>
                </a:solidFill>
                <a:latin typeface="Arial" charset="0"/>
              </a:rPr>
              <a:t>period </a:t>
            </a:r>
            <a:r>
              <a:rPr lang="en-GB" altLang="de-DE" sz="1800" dirty="0" smtClean="0">
                <a:latin typeface="Arial" charset="0"/>
              </a:rPr>
              <a:t>of the external monitoring will be </a:t>
            </a:r>
            <a:r>
              <a:rPr lang="en-GB" altLang="de-DE" sz="1800" b="1" dirty="0" smtClean="0">
                <a:solidFill>
                  <a:srgbClr val="0073AF"/>
                </a:solidFill>
                <a:latin typeface="Arial" charset="0"/>
              </a:rPr>
              <a:t>extended</a:t>
            </a:r>
            <a:r>
              <a:rPr lang="en-GB" altLang="de-DE" sz="1800" dirty="0" smtClean="0">
                <a:latin typeface="Arial" charset="0"/>
              </a:rPr>
              <a:t>, e.g. to every three years, if owners of WWTPs successfully </a:t>
            </a:r>
            <a:r>
              <a:rPr lang="en-GB" altLang="de-DE" sz="1800" b="1" dirty="0" smtClean="0">
                <a:solidFill>
                  <a:srgbClr val="0073AF"/>
                </a:solidFill>
                <a:latin typeface="Arial" charset="0"/>
              </a:rPr>
              <a:t>complete the training course for operators</a:t>
            </a:r>
            <a:r>
              <a:rPr lang="en-GB" altLang="de-DE" sz="1800" dirty="0" smtClean="0">
                <a:latin typeface="Arial" charset="0"/>
              </a:rPr>
              <a:t>.</a:t>
            </a:r>
          </a:p>
          <a:p>
            <a:pPr>
              <a:spcAft>
                <a:spcPct val="20000"/>
              </a:spcAft>
              <a:buFont typeface="Wingdings" pitchFamily="2" charset="2"/>
              <a:buChar char="§"/>
            </a:pPr>
            <a:r>
              <a:rPr lang="en-GB" altLang="de-DE" sz="1800" dirty="0" smtClean="0">
                <a:latin typeface="Arial" charset="0"/>
              </a:rPr>
              <a:t>During external monitoring, effluent samples are also analysed for BOD5 and COD. Besides, the operations dairy including the data gained from self-monitoring are evaluated. Reports from external monitoring are sent to the local authorities for evaluation.</a:t>
            </a:r>
          </a:p>
          <a:p>
            <a:pPr lvl="1">
              <a:spcAft>
                <a:spcPct val="20000"/>
              </a:spcAft>
              <a:buFontTx/>
              <a:buChar char="-"/>
            </a:pPr>
            <a:endParaRPr lang="en-GB" altLang="de-DE" sz="1800" dirty="0">
              <a:latin typeface="Arial" charset="0"/>
            </a:endParaRPr>
          </a:p>
        </p:txBody>
      </p:sp>
    </p:spTree>
    <p:extLst>
      <p:ext uri="{BB962C8B-B14F-4D97-AF65-F5344CB8AC3E}">
        <p14:creationId xmlns:p14="http://schemas.microsoft.com/office/powerpoint/2010/main" val="81865604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639AE609-8500-4B5B-9574-EFF7A30AD761}" type="slidenum">
              <a:rPr lang="de-DE" smtClean="0"/>
              <a:pPr>
                <a:defRPr/>
              </a:pPr>
              <a:t>28</a:t>
            </a:fld>
            <a:endParaRPr lang="de-DE"/>
          </a:p>
        </p:txBody>
      </p:sp>
      <p:sp>
        <p:nvSpPr>
          <p:cNvPr id="4" name="Text Box 3"/>
          <p:cNvSpPr txBox="1">
            <a:spLocks noChangeArrowheads="1"/>
          </p:cNvSpPr>
          <p:nvPr/>
        </p:nvSpPr>
        <p:spPr bwMode="auto">
          <a:xfrm>
            <a:off x="719138" y="1258888"/>
            <a:ext cx="626586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500" b="1" dirty="0"/>
              <a:t>Training of operators in Austria</a:t>
            </a:r>
            <a:endParaRPr lang="en-GB" altLang="de-DE" b="1" dirty="0"/>
          </a:p>
        </p:txBody>
      </p:sp>
      <p:sp>
        <p:nvSpPr>
          <p:cNvPr id="5" name="Text Box 2"/>
          <p:cNvSpPr txBox="1">
            <a:spLocks noChangeArrowheads="1"/>
          </p:cNvSpPr>
          <p:nvPr/>
        </p:nvSpPr>
        <p:spPr bwMode="auto">
          <a:xfrm>
            <a:off x="719138" y="2268141"/>
            <a:ext cx="8281987" cy="325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US" altLang="de-DE" sz="1800" dirty="0">
                <a:latin typeface="Arial" charset="0"/>
              </a:rPr>
              <a:t>The Austrian Wastewater and Waste Association (</a:t>
            </a:r>
            <a:r>
              <a:rPr lang="en-US" altLang="de-DE" sz="1800" dirty="0" err="1">
                <a:latin typeface="Arial" charset="0"/>
              </a:rPr>
              <a:t>Österreichischer</a:t>
            </a:r>
            <a:r>
              <a:rPr lang="en-US" altLang="de-DE" sz="1800" dirty="0">
                <a:latin typeface="Arial" charset="0"/>
              </a:rPr>
              <a:t> Wasser- und </a:t>
            </a:r>
            <a:r>
              <a:rPr lang="en-US" altLang="de-DE" sz="1800" dirty="0" err="1">
                <a:latin typeface="Arial" charset="0"/>
              </a:rPr>
              <a:t>Abfallwirtschaftsverband</a:t>
            </a:r>
            <a:r>
              <a:rPr lang="en-US" altLang="de-DE" sz="1800" dirty="0">
                <a:latin typeface="Arial" charset="0"/>
              </a:rPr>
              <a:t>, </a:t>
            </a:r>
            <a:r>
              <a:rPr lang="en-US" altLang="de-DE" sz="1800" b="1" dirty="0">
                <a:solidFill>
                  <a:srgbClr val="0073AF"/>
                </a:solidFill>
                <a:latin typeface="Arial" charset="0"/>
              </a:rPr>
              <a:t>ÖWAV</a:t>
            </a:r>
            <a:r>
              <a:rPr lang="en-US" altLang="de-DE" sz="1800" dirty="0">
                <a:latin typeface="Arial" charset="0"/>
              </a:rPr>
              <a:t>) is responsible for the training of operators of wastewater treatment plants.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Special training courses</a:t>
            </a:r>
          </a:p>
          <a:p>
            <a:pPr marL="735013" lvl="1" indent="-285750">
              <a:spcAft>
                <a:spcPct val="20000"/>
              </a:spcAft>
              <a:buFont typeface="Symbol" panose="05050102010706020507" pitchFamily="18" charset="2"/>
              <a:buChar char="-"/>
            </a:pPr>
            <a:r>
              <a:rPr lang="en-US" altLang="de-DE" sz="1800" dirty="0">
                <a:latin typeface="Arial" charset="0"/>
              </a:rPr>
              <a:t>for </a:t>
            </a:r>
            <a:r>
              <a:rPr lang="en-US" altLang="de-DE" sz="1800" dirty="0" smtClean="0">
                <a:latin typeface="Arial" charset="0"/>
              </a:rPr>
              <a:t>operators </a:t>
            </a:r>
            <a:r>
              <a:rPr lang="en-US" altLang="de-DE" sz="1800" dirty="0">
                <a:latin typeface="Arial" charset="0"/>
              </a:rPr>
              <a:t>of small WWTPs (≤ 50 PE</a:t>
            </a:r>
            <a:r>
              <a:rPr lang="en-US" altLang="de-DE" sz="1800" dirty="0" smtClean="0">
                <a:latin typeface="Arial" charset="0"/>
              </a:rPr>
              <a:t>)</a:t>
            </a:r>
          </a:p>
          <a:p>
            <a:pPr marL="735013" lvl="1" indent="-285750">
              <a:spcAft>
                <a:spcPct val="20000"/>
              </a:spcAft>
              <a:buFont typeface="Symbol" panose="05050102010706020507" pitchFamily="18" charset="2"/>
              <a:buChar char="-"/>
            </a:pPr>
            <a:r>
              <a:rPr lang="en-US" altLang="de-DE" sz="1800" dirty="0">
                <a:latin typeface="Arial" charset="0"/>
              </a:rPr>
              <a:t>for </a:t>
            </a:r>
            <a:r>
              <a:rPr lang="en-US" altLang="de-DE" sz="1800" dirty="0" smtClean="0">
                <a:latin typeface="Arial" charset="0"/>
              </a:rPr>
              <a:t>operators </a:t>
            </a:r>
            <a:r>
              <a:rPr lang="en-US" altLang="de-DE" sz="1800" dirty="0">
                <a:latin typeface="Arial" charset="0"/>
              </a:rPr>
              <a:t>of WWTPs with 51 ≤ PE ≤ 500</a:t>
            </a:r>
          </a:p>
          <a:p>
            <a:pPr marL="735013" lvl="1" indent="-285750">
              <a:spcAft>
                <a:spcPct val="20000"/>
              </a:spcAft>
              <a:buFont typeface="Symbol" panose="05050102010706020507" pitchFamily="18" charset="2"/>
              <a:buChar char="-"/>
            </a:pPr>
            <a:r>
              <a:rPr lang="en-US" altLang="de-DE" sz="1800" dirty="0">
                <a:latin typeface="Arial" charset="0"/>
              </a:rPr>
              <a:t>for </a:t>
            </a:r>
            <a:r>
              <a:rPr lang="en-US" altLang="de-DE" sz="1800" dirty="0" smtClean="0">
                <a:latin typeface="Arial" charset="0"/>
              </a:rPr>
              <a:t>operators </a:t>
            </a:r>
            <a:r>
              <a:rPr lang="en-US" altLang="de-DE" sz="1800" dirty="0">
                <a:latin typeface="Arial" charset="0"/>
              </a:rPr>
              <a:t>of WWTPs with </a:t>
            </a:r>
            <a:r>
              <a:rPr lang="en-US" altLang="de-DE" sz="1800" dirty="0" smtClean="0">
                <a:latin typeface="Arial" charset="0"/>
              </a:rPr>
              <a:t>&gt; 500 PE</a:t>
            </a:r>
            <a:endParaRPr lang="en-US" altLang="de-DE" sz="1800" dirty="0">
              <a:latin typeface="Arial" charset="0"/>
            </a:endParaRPr>
          </a:p>
          <a:p>
            <a:pPr marL="735013" lvl="1" indent="-285750">
              <a:spcAft>
                <a:spcPct val="20000"/>
              </a:spcAft>
              <a:buFont typeface="Symbol" panose="05050102010706020507" pitchFamily="18" charset="2"/>
              <a:buChar char="-"/>
            </a:pPr>
            <a:r>
              <a:rPr lang="en-US" altLang="de-DE" sz="1800" dirty="0">
                <a:latin typeface="Arial" charset="0"/>
              </a:rPr>
              <a:t>for </a:t>
            </a:r>
            <a:r>
              <a:rPr lang="en-US" altLang="de-DE" sz="1800" dirty="0" smtClean="0">
                <a:latin typeface="Arial" charset="0"/>
              </a:rPr>
              <a:t>sewer operators</a:t>
            </a:r>
          </a:p>
          <a:p>
            <a:pPr>
              <a:spcAft>
                <a:spcPct val="20000"/>
              </a:spcAft>
              <a:buFont typeface="Wingdings" pitchFamily="2" charset="2"/>
              <a:buChar char="§"/>
            </a:pPr>
            <a:endParaRPr lang="en-US" altLang="de-DE" sz="1800" dirty="0" smtClean="0">
              <a:latin typeface="Arial" charset="0"/>
            </a:endParaRPr>
          </a:p>
          <a:p>
            <a:pPr>
              <a:spcAft>
                <a:spcPct val="20000"/>
              </a:spcAft>
              <a:buFont typeface="Wingdings" pitchFamily="2" charset="2"/>
              <a:buChar char="§"/>
            </a:pPr>
            <a:endParaRPr lang="en-US" altLang="de-DE" sz="1800" dirty="0">
              <a:latin typeface="Arial" charset="0"/>
            </a:endParaRPr>
          </a:p>
        </p:txBody>
      </p:sp>
    </p:spTree>
    <p:extLst>
      <p:ext uri="{BB962C8B-B14F-4D97-AF65-F5344CB8AC3E}">
        <p14:creationId xmlns:p14="http://schemas.microsoft.com/office/powerpoint/2010/main" val="611110216"/>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29</a:t>
            </a:fld>
            <a:endParaRPr lang="de-DE" altLang="de-DE"/>
          </a:p>
        </p:txBody>
      </p:sp>
      <p:sp>
        <p:nvSpPr>
          <p:cNvPr id="366595" name="Text Box 3"/>
          <p:cNvSpPr txBox="1">
            <a:spLocks noChangeArrowheads="1"/>
          </p:cNvSpPr>
          <p:nvPr/>
        </p:nvSpPr>
        <p:spPr bwMode="auto">
          <a:xfrm>
            <a:off x="719138" y="1258888"/>
            <a:ext cx="676991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500" b="1" dirty="0"/>
              <a:t>Training of operators in Austria </a:t>
            </a:r>
            <a:endParaRPr lang="en-US" altLang="de-DE" sz="2500" b="1" dirty="0" smtClean="0"/>
          </a:p>
          <a:p>
            <a:pPr>
              <a:spcBef>
                <a:spcPct val="50000"/>
              </a:spcBef>
            </a:pPr>
            <a:r>
              <a:rPr lang="en-US" altLang="de-DE" sz="1800" b="1" dirty="0" smtClean="0"/>
              <a:t>WWTPs </a:t>
            </a:r>
            <a:r>
              <a:rPr lang="en-US" altLang="de-DE" sz="1800" b="1" dirty="0"/>
              <a:t>≤ 50 </a:t>
            </a:r>
            <a:r>
              <a:rPr lang="en-US" altLang="de-DE" sz="1800" b="1" dirty="0" smtClean="0"/>
              <a:t>PE (1)</a:t>
            </a:r>
            <a:endParaRPr lang="en-GB" altLang="de-DE" sz="1100" b="1" dirty="0"/>
          </a:p>
        </p:txBody>
      </p:sp>
      <p:sp>
        <p:nvSpPr>
          <p:cNvPr id="8" name="Text Box 2"/>
          <p:cNvSpPr txBox="1">
            <a:spLocks noChangeArrowheads="1"/>
          </p:cNvSpPr>
          <p:nvPr/>
        </p:nvSpPr>
        <p:spPr bwMode="auto">
          <a:xfrm>
            <a:off x="719138" y="2268141"/>
            <a:ext cx="8281987" cy="335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A </a:t>
            </a:r>
            <a:r>
              <a:rPr lang="en-US" altLang="de-DE" sz="1800" b="1" dirty="0">
                <a:solidFill>
                  <a:srgbClr val="0073AF"/>
                </a:solidFill>
                <a:latin typeface="Arial" charset="0"/>
              </a:rPr>
              <a:t>special training course for operators of small WWTPs </a:t>
            </a:r>
            <a:r>
              <a:rPr lang="en-US" altLang="de-DE" sz="1800" b="1" dirty="0" smtClean="0">
                <a:solidFill>
                  <a:srgbClr val="0073AF"/>
                </a:solidFill>
                <a:latin typeface="Arial" charset="0"/>
              </a:rPr>
              <a:t>(≤ </a:t>
            </a:r>
            <a:r>
              <a:rPr lang="en-US" altLang="de-DE" sz="1800" b="1" dirty="0">
                <a:solidFill>
                  <a:srgbClr val="0073AF"/>
                </a:solidFill>
                <a:latin typeface="Arial" charset="0"/>
              </a:rPr>
              <a:t>50 PE) </a:t>
            </a:r>
            <a:r>
              <a:rPr lang="en-US" altLang="de-DE" sz="1800" dirty="0">
                <a:latin typeface="Arial" charset="0"/>
              </a:rPr>
              <a:t>has started in 2000. The Institute of Sanitary Engineering at BOKU University is responsible for the content of and running the trainings. </a:t>
            </a:r>
            <a:endParaRPr lang="en-US" altLang="de-DE" sz="1800" dirty="0" smtClean="0">
              <a:latin typeface="Arial" charset="0"/>
            </a:endParaRPr>
          </a:p>
          <a:p>
            <a:pPr>
              <a:spcAft>
                <a:spcPct val="20000"/>
              </a:spcAft>
              <a:buFont typeface="Wingdings" pitchFamily="2" charset="2"/>
              <a:buChar char="§"/>
            </a:pPr>
            <a:r>
              <a:rPr lang="en-US" altLang="de-DE" sz="1800" dirty="0" smtClean="0">
                <a:latin typeface="Arial" charset="0"/>
              </a:rPr>
              <a:t>Between </a:t>
            </a:r>
            <a:r>
              <a:rPr lang="en-US" altLang="de-DE" sz="1800" dirty="0">
                <a:latin typeface="Arial" charset="0"/>
              </a:rPr>
              <a:t>2000 and </a:t>
            </a:r>
            <a:r>
              <a:rPr lang="en-US" altLang="de-DE" sz="1800" dirty="0" smtClean="0">
                <a:latin typeface="Arial" charset="0"/>
              </a:rPr>
              <a:t>2018:</a:t>
            </a:r>
          </a:p>
          <a:p>
            <a:pPr marL="735013" lvl="1" indent="-285750">
              <a:spcAft>
                <a:spcPts val="200"/>
              </a:spcAft>
              <a:buFont typeface="Symbol" panose="05050102010706020507" pitchFamily="18" charset="2"/>
              <a:buChar char="-"/>
            </a:pPr>
            <a:r>
              <a:rPr lang="en-US" altLang="de-DE" sz="1800" dirty="0" smtClean="0">
                <a:latin typeface="Arial" charset="0"/>
              </a:rPr>
              <a:t>&gt; 200 training </a:t>
            </a:r>
            <a:r>
              <a:rPr lang="en-US" altLang="de-DE" sz="1800" dirty="0">
                <a:latin typeface="Arial" charset="0"/>
              </a:rPr>
              <a:t>courses have been held (with about </a:t>
            </a:r>
            <a:r>
              <a:rPr lang="en-US" altLang="de-DE" sz="1800" b="1" dirty="0" smtClean="0">
                <a:solidFill>
                  <a:srgbClr val="0073AF"/>
                </a:solidFill>
                <a:latin typeface="Arial" charset="0"/>
              </a:rPr>
              <a:t>4‘700 </a:t>
            </a:r>
            <a:r>
              <a:rPr lang="en-US" altLang="de-DE" sz="1800" b="1" dirty="0">
                <a:solidFill>
                  <a:srgbClr val="0073AF"/>
                </a:solidFill>
                <a:latin typeface="Arial" charset="0"/>
              </a:rPr>
              <a:t>participants</a:t>
            </a:r>
            <a:r>
              <a:rPr lang="en-US" altLang="de-DE" sz="1800" dirty="0" smtClean="0">
                <a:latin typeface="Arial" charset="0"/>
              </a:rPr>
              <a:t>)</a:t>
            </a:r>
          </a:p>
          <a:p>
            <a:pPr marL="735013" lvl="1" indent="-285750">
              <a:spcAft>
                <a:spcPts val="200"/>
              </a:spcAft>
              <a:buFont typeface="Symbol" panose="05050102010706020507" pitchFamily="18" charset="2"/>
              <a:buChar char="-"/>
            </a:pPr>
            <a:r>
              <a:rPr lang="en-US" altLang="de-DE" sz="1800" dirty="0" smtClean="0">
                <a:latin typeface="Arial" charset="0"/>
              </a:rPr>
              <a:t>ca. 45 </a:t>
            </a:r>
            <a:r>
              <a:rPr lang="en-US" altLang="de-DE" sz="1800" dirty="0">
                <a:latin typeface="Arial" charset="0"/>
              </a:rPr>
              <a:t>special courses for owners of treatment wetlands (with about 1'000 participants) and </a:t>
            </a:r>
            <a:endParaRPr lang="en-US" altLang="de-DE" sz="1800" dirty="0" smtClean="0">
              <a:latin typeface="Arial" charset="0"/>
            </a:endParaRPr>
          </a:p>
          <a:p>
            <a:pPr marL="735013" lvl="1" indent="-285750">
              <a:spcAft>
                <a:spcPct val="20000"/>
              </a:spcAft>
              <a:buFont typeface="Symbol" panose="05050102010706020507" pitchFamily="18" charset="2"/>
              <a:buChar char="-"/>
            </a:pPr>
            <a:r>
              <a:rPr lang="en-US" altLang="de-DE" sz="1800" dirty="0" smtClean="0">
                <a:latin typeface="Arial" charset="0"/>
              </a:rPr>
              <a:t>ca. 15 </a:t>
            </a:r>
            <a:r>
              <a:rPr lang="en-US" altLang="de-DE" sz="1800" dirty="0">
                <a:latin typeface="Arial" charset="0"/>
              </a:rPr>
              <a:t>training courses (with about 300 participants) for operators of WWTPs at Alpine refuges (in collaboration with the Austrian and German Alpine Associations</a:t>
            </a:r>
            <a:r>
              <a:rPr lang="en-US" altLang="de-DE" sz="1800" dirty="0" smtClean="0">
                <a:latin typeface="Arial" charset="0"/>
              </a:rPr>
              <a:t>) </a:t>
            </a:r>
            <a:endParaRPr lang="en-US" altLang="de-DE" sz="1800" dirty="0">
              <a:latin typeface="Arial" charset="0"/>
            </a:endParaRPr>
          </a:p>
        </p:txBody>
      </p:sp>
    </p:spTree>
    <p:extLst>
      <p:ext uri="{BB962C8B-B14F-4D97-AF65-F5344CB8AC3E}">
        <p14:creationId xmlns:p14="http://schemas.microsoft.com/office/powerpoint/2010/main" val="1125075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3"/>
          <p:cNvSpPr>
            <a:spLocks noGrp="1"/>
          </p:cNvSpPr>
          <p:nvPr>
            <p:ph type="sldNum" sz="quarter" idx="11"/>
          </p:nvPr>
        </p:nvSpPr>
        <p:spPr/>
        <p:txBody>
          <a:bodyPr/>
          <a:lstStyle/>
          <a:p>
            <a:fld id="{8FB5FBFB-FC9C-4B1B-A1F9-A44D0413C61A}" type="slidenum">
              <a:rPr lang="de-DE"/>
              <a:pPr/>
              <a:t>3</a:t>
            </a:fld>
            <a:endParaRPr lang="de-DE"/>
          </a:p>
        </p:txBody>
      </p:sp>
      <p:sp>
        <p:nvSpPr>
          <p:cNvPr id="251906" name="Text Box 2"/>
          <p:cNvSpPr txBox="1">
            <a:spLocks noChangeArrowheads="1"/>
          </p:cNvSpPr>
          <p:nvPr/>
        </p:nvSpPr>
        <p:spPr bwMode="auto">
          <a:xfrm>
            <a:off x="719138" y="1258888"/>
            <a:ext cx="61214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500" b="1" dirty="0"/>
              <a:t>BOKU </a:t>
            </a:r>
            <a:r>
              <a:rPr lang="en-GB" sz="2500" b="1" dirty="0" smtClean="0"/>
              <a:t>bachelor</a:t>
            </a:r>
            <a:r>
              <a:rPr lang="de-DE" sz="2500" b="1" dirty="0" smtClean="0"/>
              <a:t> </a:t>
            </a:r>
            <a:r>
              <a:rPr lang="en-GB" sz="2500" b="1" dirty="0" smtClean="0"/>
              <a:t>programs</a:t>
            </a:r>
          </a:p>
          <a:p>
            <a:pPr>
              <a:spcBef>
                <a:spcPct val="50000"/>
              </a:spcBef>
            </a:pPr>
            <a:endParaRPr lang="en-GB" sz="2500" b="1" dirty="0"/>
          </a:p>
        </p:txBody>
      </p:sp>
      <p:sp>
        <p:nvSpPr>
          <p:cNvPr id="251907" name="Text Box 3"/>
          <p:cNvSpPr txBox="1">
            <a:spLocks noChangeArrowheads="1"/>
          </p:cNvSpPr>
          <p:nvPr/>
        </p:nvSpPr>
        <p:spPr bwMode="auto">
          <a:xfrm>
            <a:off x="719138" y="2268538"/>
            <a:ext cx="7057950" cy="349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sz="1600" dirty="0" smtClean="0">
                <a:latin typeface="Arial" charset="0"/>
              </a:rPr>
              <a:t>Agricultural Sciences 	</a:t>
            </a:r>
          </a:p>
          <a:p>
            <a:pPr>
              <a:spcAft>
                <a:spcPct val="20000"/>
              </a:spcAft>
              <a:buFont typeface="Wingdings" pitchFamily="2" charset="2"/>
              <a:buChar char="§"/>
            </a:pPr>
            <a:r>
              <a:rPr lang="en-GB" sz="1600" dirty="0" smtClean="0">
                <a:solidFill>
                  <a:srgbClr val="0073AF"/>
                </a:solidFill>
                <a:latin typeface="Arial" charset="0"/>
              </a:rPr>
              <a:t>Environment and Bio-Resources Management 	</a:t>
            </a:r>
          </a:p>
          <a:p>
            <a:pPr>
              <a:spcAft>
                <a:spcPct val="20000"/>
              </a:spcAft>
              <a:buFont typeface="Wingdings" pitchFamily="2" charset="2"/>
              <a:buChar char="§"/>
            </a:pPr>
            <a:r>
              <a:rPr lang="en-GB" sz="1600" b="1" dirty="0" smtClean="0">
                <a:solidFill>
                  <a:srgbClr val="0073AF"/>
                </a:solidFill>
                <a:latin typeface="Arial" charset="0"/>
              </a:rPr>
              <a:t>Civil Engineering and Water Management (</a:t>
            </a:r>
            <a:r>
              <a:rPr lang="en-GB" sz="1600" b="1" dirty="0" err="1" smtClean="0">
                <a:solidFill>
                  <a:srgbClr val="0073AF"/>
                </a:solidFill>
                <a:latin typeface="Arial" charset="0"/>
              </a:rPr>
              <a:t>Kulturtechnik</a:t>
            </a:r>
            <a:r>
              <a:rPr lang="en-GB" sz="1600" b="1" dirty="0" smtClean="0">
                <a:solidFill>
                  <a:srgbClr val="0073AF"/>
                </a:solidFill>
                <a:latin typeface="Arial" charset="0"/>
              </a:rPr>
              <a:t> und </a:t>
            </a:r>
            <a:r>
              <a:rPr lang="en-GB" sz="1600" b="1" dirty="0" err="1" smtClean="0">
                <a:solidFill>
                  <a:srgbClr val="0073AF"/>
                </a:solidFill>
                <a:latin typeface="Arial" charset="0"/>
              </a:rPr>
              <a:t>Wasserwirtschaft</a:t>
            </a:r>
            <a:r>
              <a:rPr lang="en-GB" sz="1600" b="1" dirty="0" smtClean="0">
                <a:solidFill>
                  <a:srgbClr val="0073AF"/>
                </a:solidFill>
                <a:latin typeface="Arial" charset="0"/>
              </a:rPr>
              <a:t>)</a:t>
            </a:r>
            <a:endParaRPr lang="en-GB" sz="1600" dirty="0" smtClean="0">
              <a:solidFill>
                <a:srgbClr val="0073AF"/>
              </a:solidFill>
              <a:latin typeface="Arial" charset="0"/>
            </a:endParaRPr>
          </a:p>
          <a:p>
            <a:pPr>
              <a:spcAft>
                <a:spcPct val="20000"/>
              </a:spcAft>
              <a:buFont typeface="Wingdings" pitchFamily="2" charset="2"/>
              <a:buChar char="§"/>
            </a:pPr>
            <a:r>
              <a:rPr lang="en-GB" sz="1600" dirty="0" smtClean="0">
                <a:latin typeface="Arial" charset="0"/>
              </a:rPr>
              <a:t>Food Science and Biotechnology	</a:t>
            </a:r>
          </a:p>
          <a:p>
            <a:pPr>
              <a:spcAft>
                <a:spcPct val="20000"/>
              </a:spcAft>
              <a:buFont typeface="Wingdings" pitchFamily="2" charset="2"/>
              <a:buChar char="§"/>
            </a:pPr>
            <a:r>
              <a:rPr lang="en-GB" sz="1600" dirty="0" smtClean="0">
                <a:latin typeface="Arial" charset="0"/>
              </a:rPr>
              <a:t>Forestry 	</a:t>
            </a:r>
          </a:p>
          <a:p>
            <a:pPr>
              <a:spcAft>
                <a:spcPct val="20000"/>
              </a:spcAft>
              <a:buFont typeface="Wingdings" pitchFamily="2" charset="2"/>
              <a:buChar char="§"/>
            </a:pPr>
            <a:r>
              <a:rPr lang="en-GB" sz="1600" dirty="0" smtClean="0">
                <a:latin typeface="Arial" charset="0"/>
              </a:rPr>
              <a:t>Landscape Architecture and Landscape Planning 	</a:t>
            </a:r>
          </a:p>
          <a:p>
            <a:pPr>
              <a:spcAft>
                <a:spcPct val="20000"/>
              </a:spcAft>
              <a:buFont typeface="Wingdings" pitchFamily="2" charset="2"/>
              <a:buChar char="§"/>
            </a:pPr>
            <a:r>
              <a:rPr lang="en-GB" sz="1600" dirty="0" smtClean="0">
                <a:solidFill>
                  <a:srgbClr val="000000"/>
                </a:solidFill>
                <a:latin typeface="Arial" charset="0"/>
              </a:rPr>
              <a:t>Equine Sciences </a:t>
            </a:r>
          </a:p>
          <a:p>
            <a:pPr>
              <a:spcAft>
                <a:spcPct val="20000"/>
              </a:spcAft>
              <a:buFont typeface="Wingdings" pitchFamily="2" charset="2"/>
              <a:buChar char="§"/>
            </a:pPr>
            <a:r>
              <a:rPr lang="en-GB" sz="1600" dirty="0" smtClean="0">
                <a:latin typeface="Arial" charset="0"/>
              </a:rPr>
              <a:t>Viticulture, </a:t>
            </a:r>
            <a:r>
              <a:rPr lang="en-GB" sz="1600" dirty="0" err="1" smtClean="0">
                <a:latin typeface="Arial" charset="0"/>
              </a:rPr>
              <a:t>Enology</a:t>
            </a:r>
            <a:r>
              <a:rPr lang="en-GB" sz="1600" dirty="0" smtClean="0">
                <a:latin typeface="Arial" charset="0"/>
              </a:rPr>
              <a:t> and Wine Economics 	</a:t>
            </a:r>
          </a:p>
          <a:p>
            <a:pPr>
              <a:spcAft>
                <a:spcPct val="20000"/>
              </a:spcAft>
              <a:buFont typeface="Wingdings" pitchFamily="2" charset="2"/>
              <a:buChar char="§"/>
            </a:pPr>
            <a:r>
              <a:rPr lang="en-GB" sz="1600" dirty="0" smtClean="0">
                <a:latin typeface="Arial" charset="0"/>
              </a:rPr>
              <a:t>Wood and Fibre Technology</a:t>
            </a:r>
          </a:p>
          <a:p>
            <a:endParaRPr lang="de-DE" sz="1600" dirty="0">
              <a:solidFill>
                <a:srgbClr val="000000"/>
              </a:solidFill>
              <a:latin typeface="Arial" charset="0"/>
            </a:endParaRPr>
          </a:p>
          <a:p>
            <a:endParaRPr lang="en-GB" sz="1600" dirty="0">
              <a:solidFill>
                <a:srgbClr val="000000"/>
              </a:solidFill>
              <a:latin typeface="Arial" charset="0"/>
            </a:endParaRPr>
          </a:p>
        </p:txBody>
      </p:sp>
    </p:spTree>
    <p:extLst>
      <p:ext uri="{BB962C8B-B14F-4D97-AF65-F5344CB8AC3E}">
        <p14:creationId xmlns:p14="http://schemas.microsoft.com/office/powerpoint/2010/main" val="54298747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30</a:t>
            </a:fld>
            <a:endParaRPr lang="de-DE" altLang="de-DE"/>
          </a:p>
        </p:txBody>
      </p:sp>
      <p:sp>
        <p:nvSpPr>
          <p:cNvPr id="8" name="Text Box 2"/>
          <p:cNvSpPr txBox="1">
            <a:spLocks noChangeArrowheads="1"/>
          </p:cNvSpPr>
          <p:nvPr/>
        </p:nvSpPr>
        <p:spPr bwMode="auto">
          <a:xfrm>
            <a:off x="719138" y="2340149"/>
            <a:ext cx="8324850" cy="380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US" altLang="de-DE" sz="1800" dirty="0" smtClean="0">
                <a:latin typeface="Arial" charset="0"/>
              </a:rPr>
              <a:t>The training lasts for 1.5 days and comprises</a:t>
            </a:r>
          </a:p>
          <a:p>
            <a:pPr marL="898525" lvl="1" indent="-452438">
              <a:spcAft>
                <a:spcPct val="20000"/>
              </a:spcAft>
            </a:pPr>
            <a:r>
              <a:rPr lang="en-US" altLang="de-DE" sz="1800" dirty="0" smtClean="0">
                <a:latin typeface="Arial" charset="0"/>
              </a:rPr>
              <a:t>1.	theoretical knowledge on biological wastewater treatment, including main processes for </a:t>
            </a:r>
            <a:r>
              <a:rPr lang="en-US" altLang="de-DE" sz="1800" dirty="0">
                <a:latin typeface="Arial" charset="0"/>
              </a:rPr>
              <a:t>organic matter and nutrient </a:t>
            </a:r>
            <a:r>
              <a:rPr lang="en-US" altLang="de-DE" sz="1800" dirty="0" smtClean="0">
                <a:latin typeface="Arial" charset="0"/>
              </a:rPr>
              <a:t>removal, and types </a:t>
            </a:r>
            <a:r>
              <a:rPr lang="en-US" altLang="de-DE" sz="1800" dirty="0">
                <a:latin typeface="Arial" charset="0"/>
              </a:rPr>
              <a:t>of </a:t>
            </a:r>
            <a:r>
              <a:rPr lang="en-US" altLang="de-DE" sz="1800" dirty="0" smtClean="0">
                <a:latin typeface="Arial" charset="0"/>
              </a:rPr>
              <a:t>technologies applied.</a:t>
            </a:r>
          </a:p>
          <a:p>
            <a:pPr marL="446088" lvl="1" indent="0">
              <a:spcAft>
                <a:spcPct val="20000"/>
              </a:spcAft>
            </a:pPr>
            <a:r>
              <a:rPr lang="en-US" altLang="de-DE" sz="1800" dirty="0" smtClean="0">
                <a:latin typeface="Arial" charset="0"/>
              </a:rPr>
              <a:t>2.	basics on operation and maintenance requirements, </a:t>
            </a:r>
          </a:p>
          <a:p>
            <a:pPr marL="900113" lvl="1" indent="-454025">
              <a:spcAft>
                <a:spcPct val="20000"/>
              </a:spcAft>
            </a:pPr>
            <a:r>
              <a:rPr lang="en-US" altLang="de-DE" sz="1800" dirty="0" smtClean="0">
                <a:latin typeface="Arial" charset="0"/>
              </a:rPr>
              <a:t>3</a:t>
            </a:r>
            <a:r>
              <a:rPr lang="en-US" altLang="de-DE" sz="1800" dirty="0">
                <a:latin typeface="Arial" charset="0"/>
              </a:rPr>
              <a:t>.	practical introduction into sampling and analysis (this part is carried out on a nearby WWTP which has a laboratory</a:t>
            </a:r>
            <a:r>
              <a:rPr lang="en-US" altLang="de-DE" sz="1800" dirty="0" smtClean="0">
                <a:latin typeface="Arial" charset="0"/>
              </a:rPr>
              <a:t>) </a:t>
            </a:r>
            <a:endParaRPr lang="en-US" altLang="de-DE" sz="1800" dirty="0">
              <a:latin typeface="Arial" charset="0"/>
            </a:endParaRPr>
          </a:p>
          <a:p>
            <a:pPr marL="1185862" lvl="2" indent="-285750">
              <a:spcAft>
                <a:spcPct val="20000"/>
              </a:spcAft>
              <a:buFont typeface="Symbol" panose="05050102010706020507" pitchFamily="18" charset="2"/>
              <a:buChar char="-"/>
            </a:pPr>
            <a:r>
              <a:rPr lang="en-US" altLang="de-DE" sz="1800" dirty="0" smtClean="0">
                <a:latin typeface="Arial" charset="0"/>
              </a:rPr>
              <a:t>analyses </a:t>
            </a:r>
            <a:r>
              <a:rPr lang="en-US" altLang="de-DE" sz="1800" dirty="0">
                <a:latin typeface="Arial" charset="0"/>
              </a:rPr>
              <a:t>required for self-monitoring,</a:t>
            </a:r>
          </a:p>
          <a:p>
            <a:pPr marL="1185862" lvl="2" indent="-285750">
              <a:spcAft>
                <a:spcPct val="20000"/>
              </a:spcAft>
              <a:buFont typeface="Symbol" panose="05050102010706020507" pitchFamily="18" charset="2"/>
              <a:buChar char="-"/>
            </a:pPr>
            <a:r>
              <a:rPr lang="en-US" altLang="de-DE" sz="1800" dirty="0" smtClean="0">
                <a:latin typeface="Arial" charset="0"/>
              </a:rPr>
              <a:t>methods </a:t>
            </a:r>
            <a:r>
              <a:rPr lang="en-US" altLang="de-DE" sz="1800" dirty="0">
                <a:latin typeface="Arial" charset="0"/>
              </a:rPr>
              <a:t>available at larger </a:t>
            </a:r>
            <a:r>
              <a:rPr lang="en-US" altLang="de-DE" sz="1800" dirty="0" smtClean="0">
                <a:latin typeface="Arial" charset="0"/>
              </a:rPr>
              <a:t>WWTPs. </a:t>
            </a:r>
            <a:endParaRPr lang="en-US" altLang="de-DE" sz="1800" dirty="0">
              <a:latin typeface="Arial" charset="0"/>
            </a:endParaRPr>
          </a:p>
          <a:p>
            <a:pPr marL="446088" lvl="1" indent="0">
              <a:spcAft>
                <a:spcPct val="20000"/>
              </a:spcAft>
            </a:pPr>
            <a:r>
              <a:rPr lang="en-US" altLang="de-DE" sz="1800" dirty="0">
                <a:latin typeface="Arial" charset="0"/>
              </a:rPr>
              <a:t>4.	field trips </a:t>
            </a:r>
            <a:r>
              <a:rPr lang="en-US" altLang="de-DE" sz="1800" dirty="0" smtClean="0">
                <a:latin typeface="Arial" charset="0"/>
              </a:rPr>
              <a:t>showcasing </a:t>
            </a:r>
            <a:r>
              <a:rPr lang="en-US" altLang="de-DE" sz="1800" dirty="0">
                <a:latin typeface="Arial" charset="0"/>
              </a:rPr>
              <a:t>small </a:t>
            </a:r>
            <a:r>
              <a:rPr lang="en-US" altLang="de-DE" sz="1800" dirty="0" smtClean="0">
                <a:latin typeface="Arial" charset="0"/>
              </a:rPr>
              <a:t>WWTPs with different technologies. </a:t>
            </a:r>
            <a:endParaRPr lang="en-US" altLang="de-DE" sz="1800" dirty="0">
              <a:latin typeface="Arial" charset="0"/>
            </a:endParaRPr>
          </a:p>
          <a:p>
            <a:pPr marL="898525" lvl="1" indent="-452438">
              <a:spcAft>
                <a:spcPct val="20000"/>
              </a:spcAft>
            </a:pPr>
            <a:r>
              <a:rPr lang="en-US" altLang="de-DE" sz="1800" dirty="0">
                <a:latin typeface="Arial" charset="0"/>
              </a:rPr>
              <a:t>5.	fundamentals of the legal requirements and subsistence system (this part is given by a person from the local authority with legal </a:t>
            </a:r>
            <a:r>
              <a:rPr lang="en-US" altLang="de-DE" sz="1800" dirty="0" smtClean="0">
                <a:latin typeface="Arial" charset="0"/>
              </a:rPr>
              <a:t>background)</a:t>
            </a:r>
            <a:endParaRPr lang="en-US" altLang="de-DE" sz="1800" dirty="0">
              <a:latin typeface="Arial" charset="0"/>
            </a:endParaRPr>
          </a:p>
        </p:txBody>
      </p:sp>
      <p:sp>
        <p:nvSpPr>
          <p:cNvPr id="7" name="Text Box 3"/>
          <p:cNvSpPr txBox="1">
            <a:spLocks noChangeArrowheads="1"/>
          </p:cNvSpPr>
          <p:nvPr/>
        </p:nvSpPr>
        <p:spPr bwMode="auto">
          <a:xfrm>
            <a:off x="719138" y="1258888"/>
            <a:ext cx="676991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500" b="1" dirty="0"/>
              <a:t>Training of operators in Austria </a:t>
            </a:r>
            <a:endParaRPr lang="en-US" altLang="de-DE" sz="2500" b="1" dirty="0" smtClean="0"/>
          </a:p>
          <a:p>
            <a:pPr>
              <a:spcBef>
                <a:spcPct val="50000"/>
              </a:spcBef>
            </a:pPr>
            <a:r>
              <a:rPr lang="en-US" altLang="de-DE" sz="1800" b="1" dirty="0" smtClean="0"/>
              <a:t>WWTPs </a:t>
            </a:r>
            <a:r>
              <a:rPr lang="en-US" altLang="de-DE" sz="1800" b="1" dirty="0"/>
              <a:t>≤ 50 </a:t>
            </a:r>
            <a:r>
              <a:rPr lang="en-US" altLang="de-DE" sz="1800" b="1" dirty="0" smtClean="0"/>
              <a:t>PE (2)</a:t>
            </a:r>
            <a:endParaRPr lang="en-GB" altLang="de-DE" sz="1100" b="1" dirty="0"/>
          </a:p>
        </p:txBody>
      </p:sp>
    </p:spTree>
    <p:extLst>
      <p:ext uri="{BB962C8B-B14F-4D97-AF65-F5344CB8AC3E}">
        <p14:creationId xmlns:p14="http://schemas.microsoft.com/office/powerpoint/2010/main" val="183321848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31</a:t>
            </a:fld>
            <a:endParaRPr lang="de-DE" altLang="de-DE"/>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328" y="3348306"/>
            <a:ext cx="4680000" cy="3510000"/>
          </a:xfrm>
          <a:prstGeom prst="rect">
            <a:avLst/>
          </a:prstGeom>
        </p:spPr>
      </p:pic>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5328" y="3348306"/>
            <a:ext cx="4680000" cy="3510000"/>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3371" y="0"/>
            <a:ext cx="4680000" cy="3510000"/>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28" y="-18793"/>
            <a:ext cx="4680000" cy="3510000"/>
          </a:xfrm>
          <a:prstGeom prst="rect">
            <a:avLst/>
          </a:prstGeom>
        </p:spPr>
      </p:pic>
    </p:spTree>
    <p:extLst>
      <p:ext uri="{BB962C8B-B14F-4D97-AF65-F5344CB8AC3E}">
        <p14:creationId xmlns:p14="http://schemas.microsoft.com/office/powerpoint/2010/main" val="427796299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32</a:t>
            </a:fld>
            <a:endParaRPr lang="de-DE" altLang="de-DE"/>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123"/>
            <a:ext cx="4680000" cy="3510000"/>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4542" y="-108123"/>
            <a:ext cx="4680000" cy="3510000"/>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8" y="3401877"/>
            <a:ext cx="4680000" cy="3510000"/>
          </a:xfrm>
          <a:prstGeom prst="rect">
            <a:avLst/>
          </a:prstGeom>
        </p:spPr>
      </p:pic>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1488" y="3401877"/>
            <a:ext cx="4680000" cy="3510000"/>
          </a:xfrm>
          <a:prstGeom prst="rect">
            <a:avLst/>
          </a:prstGeom>
        </p:spPr>
      </p:pic>
    </p:spTree>
    <p:extLst>
      <p:ext uri="{BB962C8B-B14F-4D97-AF65-F5344CB8AC3E}">
        <p14:creationId xmlns:p14="http://schemas.microsoft.com/office/powerpoint/2010/main" val="74703876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33</a:t>
            </a:fld>
            <a:endParaRPr lang="de-DE" altLang="de-DE"/>
          </a:p>
        </p:txBody>
      </p:sp>
      <p:sp>
        <p:nvSpPr>
          <p:cNvPr id="8" name="Text Box 2"/>
          <p:cNvSpPr txBox="1">
            <a:spLocks noChangeArrowheads="1"/>
          </p:cNvSpPr>
          <p:nvPr/>
        </p:nvSpPr>
        <p:spPr bwMode="auto">
          <a:xfrm>
            <a:off x="719138" y="2412157"/>
            <a:ext cx="8281987"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altLang="de-DE" sz="1800" dirty="0" smtClean="0">
                <a:latin typeface="Arial" charset="0"/>
              </a:rPr>
              <a:t>For operators of WWTPs from 51 to 500 PE, a special course has been designed by ÖWAV. </a:t>
            </a:r>
          </a:p>
          <a:p>
            <a:pPr marL="735013" lvl="1" indent="-285750">
              <a:spcAft>
                <a:spcPct val="20000"/>
              </a:spcAft>
              <a:buFont typeface="Symbol" panose="05050102010706020507" pitchFamily="18" charset="2"/>
              <a:buChar char="-"/>
            </a:pPr>
            <a:r>
              <a:rPr lang="en-GB" altLang="de-DE" sz="1800" dirty="0" smtClean="0">
                <a:latin typeface="Arial" charset="0"/>
              </a:rPr>
              <a:t>Duration: 14 days</a:t>
            </a:r>
          </a:p>
          <a:p>
            <a:pPr>
              <a:spcAft>
                <a:spcPct val="20000"/>
              </a:spcAft>
              <a:buFont typeface="Wingdings" pitchFamily="2" charset="2"/>
              <a:buChar char="§"/>
            </a:pPr>
            <a:r>
              <a:rPr lang="en-GB" altLang="de-DE" sz="1800" dirty="0" smtClean="0">
                <a:latin typeface="Arial" charset="0"/>
              </a:rPr>
              <a:t>In rural areas, WWTPs of this size are often organised as cooperative in which all members are responsible for the operation of the plant. Authorities often accept that the members of the cooperative can participate in the course for operators of small WWTPs with less than 50 PE even if the WWTP is larger than 50 PE.</a:t>
            </a:r>
          </a:p>
          <a:p>
            <a:pPr lvl="1">
              <a:spcAft>
                <a:spcPct val="20000"/>
              </a:spcAft>
              <a:buFontTx/>
              <a:buChar char="-"/>
            </a:pPr>
            <a:endParaRPr lang="en-GB" altLang="de-DE" sz="1800" dirty="0">
              <a:latin typeface="Arial" charset="0"/>
            </a:endParaRPr>
          </a:p>
        </p:txBody>
      </p:sp>
      <p:sp>
        <p:nvSpPr>
          <p:cNvPr id="6" name="Text Box 3"/>
          <p:cNvSpPr txBox="1">
            <a:spLocks noChangeArrowheads="1"/>
          </p:cNvSpPr>
          <p:nvPr/>
        </p:nvSpPr>
        <p:spPr bwMode="auto">
          <a:xfrm>
            <a:off x="719138" y="1258888"/>
            <a:ext cx="676991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500" b="1" dirty="0"/>
              <a:t>Training of operators in Austria </a:t>
            </a:r>
            <a:endParaRPr lang="en-US" altLang="de-DE" sz="2500" b="1" dirty="0" smtClean="0"/>
          </a:p>
          <a:p>
            <a:pPr>
              <a:spcBef>
                <a:spcPct val="50000"/>
              </a:spcBef>
            </a:pPr>
            <a:r>
              <a:rPr lang="en-US" altLang="de-DE" sz="1800" b="1" dirty="0"/>
              <a:t>WWTPs 51 ≤ PE ≤ 500 </a:t>
            </a:r>
            <a:r>
              <a:rPr lang="en-US" altLang="de-DE" sz="1800" b="1" dirty="0" smtClean="0"/>
              <a:t>(1)</a:t>
            </a:r>
            <a:endParaRPr lang="en-GB" altLang="de-DE" sz="1100" b="1" dirty="0"/>
          </a:p>
        </p:txBody>
      </p:sp>
    </p:spTree>
    <p:extLst>
      <p:ext uri="{BB962C8B-B14F-4D97-AF65-F5344CB8AC3E}">
        <p14:creationId xmlns:p14="http://schemas.microsoft.com/office/powerpoint/2010/main" val="369502317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34</a:t>
            </a:fld>
            <a:endParaRPr lang="de-DE" altLang="de-DE"/>
          </a:p>
        </p:txBody>
      </p:sp>
      <p:pic>
        <p:nvPicPr>
          <p:cNvPr id="2" name="Grafik 1"/>
          <p:cNvPicPr>
            <a:picLocks noChangeAspect="1"/>
          </p:cNvPicPr>
          <p:nvPr/>
        </p:nvPicPr>
        <p:blipFill rotWithShape="1">
          <a:blip r:embed="rId2"/>
          <a:srcRect l="3079" t="24360" b="15813"/>
          <a:stretch/>
        </p:blipFill>
        <p:spPr>
          <a:xfrm>
            <a:off x="279967" y="323925"/>
            <a:ext cx="9073232" cy="3024336"/>
          </a:xfrm>
          <a:prstGeom prst="rect">
            <a:avLst/>
          </a:prstGeom>
        </p:spPr>
      </p:pic>
      <p:pic>
        <p:nvPicPr>
          <p:cNvPr id="4" name="Grafik 3"/>
          <p:cNvPicPr>
            <a:picLocks noChangeAspect="1"/>
          </p:cNvPicPr>
          <p:nvPr/>
        </p:nvPicPr>
        <p:blipFill rotWithShape="1">
          <a:blip r:embed="rId3"/>
          <a:srcRect l="2310" t="18662" r="53077" b="45727"/>
          <a:stretch/>
        </p:blipFill>
        <p:spPr>
          <a:xfrm>
            <a:off x="279967" y="3708301"/>
            <a:ext cx="3888432" cy="1676048"/>
          </a:xfrm>
          <a:prstGeom prst="rect">
            <a:avLst/>
          </a:prstGeom>
        </p:spPr>
      </p:pic>
      <p:pic>
        <p:nvPicPr>
          <p:cNvPr id="7" name="Grafik 6"/>
          <p:cNvPicPr>
            <a:picLocks noChangeAspect="1"/>
          </p:cNvPicPr>
          <p:nvPr/>
        </p:nvPicPr>
        <p:blipFill rotWithShape="1">
          <a:blip r:embed="rId4"/>
          <a:srcRect l="3079" t="28634" r="80058" b="22936"/>
          <a:stretch/>
        </p:blipFill>
        <p:spPr>
          <a:xfrm>
            <a:off x="4168399" y="3636293"/>
            <a:ext cx="1296144" cy="2010160"/>
          </a:xfrm>
          <a:prstGeom prst="rect">
            <a:avLst/>
          </a:prstGeom>
        </p:spPr>
      </p:pic>
      <p:pic>
        <p:nvPicPr>
          <p:cNvPr id="9" name="Grafik 8"/>
          <p:cNvPicPr>
            <a:picLocks noChangeAspect="1"/>
          </p:cNvPicPr>
          <p:nvPr/>
        </p:nvPicPr>
        <p:blipFill rotWithShape="1">
          <a:blip r:embed="rId4"/>
          <a:srcRect l="24518" t="28634" r="23848" b="22936"/>
          <a:stretch/>
        </p:blipFill>
        <p:spPr>
          <a:xfrm>
            <a:off x="5320527" y="3636293"/>
            <a:ext cx="3968729" cy="2010160"/>
          </a:xfrm>
          <a:prstGeom prst="rect">
            <a:avLst/>
          </a:prstGeom>
        </p:spPr>
      </p:pic>
    </p:spTree>
    <p:extLst>
      <p:ext uri="{BB962C8B-B14F-4D97-AF65-F5344CB8AC3E}">
        <p14:creationId xmlns:p14="http://schemas.microsoft.com/office/powerpoint/2010/main" val="76483611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35</a:t>
            </a:fld>
            <a:endParaRPr lang="de-DE" altLang="de-DE"/>
          </a:p>
        </p:txBody>
      </p:sp>
      <p:pic>
        <p:nvPicPr>
          <p:cNvPr id="2" name="Grafik 1"/>
          <p:cNvPicPr>
            <a:picLocks noChangeAspect="1"/>
          </p:cNvPicPr>
          <p:nvPr/>
        </p:nvPicPr>
        <p:blipFill rotWithShape="1">
          <a:blip r:embed="rId2"/>
          <a:srcRect l="51538" t="22936" r="29232" b="15814"/>
          <a:stretch/>
        </p:blipFill>
        <p:spPr>
          <a:xfrm>
            <a:off x="5832872" y="0"/>
            <a:ext cx="3528616" cy="6069219"/>
          </a:xfrm>
          <a:prstGeom prst="rect">
            <a:avLst/>
          </a:prstGeom>
        </p:spPr>
      </p:pic>
      <p:sp>
        <p:nvSpPr>
          <p:cNvPr id="7" name="Text Box 3"/>
          <p:cNvSpPr txBox="1">
            <a:spLocks noChangeArrowheads="1"/>
          </p:cNvSpPr>
          <p:nvPr/>
        </p:nvSpPr>
        <p:spPr bwMode="auto">
          <a:xfrm>
            <a:off x="719138" y="395933"/>
            <a:ext cx="676991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500" b="1" dirty="0"/>
              <a:t>Training of operators in Austria </a:t>
            </a:r>
            <a:endParaRPr lang="en-US" altLang="de-DE" sz="2500" b="1" dirty="0" smtClean="0"/>
          </a:p>
          <a:p>
            <a:pPr>
              <a:spcBef>
                <a:spcPct val="50000"/>
              </a:spcBef>
            </a:pPr>
            <a:r>
              <a:rPr lang="en-US" altLang="de-DE" sz="1800" b="1" dirty="0"/>
              <a:t>WWTPs </a:t>
            </a:r>
            <a:r>
              <a:rPr lang="en-US" altLang="de-DE" sz="1800" b="1" dirty="0" smtClean="0"/>
              <a:t>&gt; 500 PE</a:t>
            </a:r>
            <a:endParaRPr lang="en-GB" altLang="de-DE" sz="1100" b="1" dirty="0"/>
          </a:p>
        </p:txBody>
      </p:sp>
      <p:sp>
        <p:nvSpPr>
          <p:cNvPr id="8" name="Text Box 2"/>
          <p:cNvSpPr txBox="1">
            <a:spLocks noChangeArrowheads="1"/>
          </p:cNvSpPr>
          <p:nvPr/>
        </p:nvSpPr>
        <p:spPr bwMode="auto">
          <a:xfrm>
            <a:off x="719138" y="1548061"/>
            <a:ext cx="5113734" cy="45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altLang="de-DE" sz="1800" dirty="0" smtClean="0">
                <a:latin typeface="Arial" charset="0"/>
              </a:rPr>
              <a:t>Training over 3 years in parallel to working at your </a:t>
            </a:r>
            <a:r>
              <a:rPr lang="en-GB" altLang="de-DE" sz="1800" dirty="0">
                <a:latin typeface="Arial" charset="0"/>
              </a:rPr>
              <a:t>utility (2 year if special </a:t>
            </a:r>
            <a:r>
              <a:rPr lang="en-GB" altLang="de-DE" sz="1800" dirty="0" smtClean="0">
                <a:latin typeface="Arial" charset="0"/>
              </a:rPr>
              <a:t>qualification, e.g. professional electrician</a:t>
            </a:r>
            <a:r>
              <a:rPr lang="en-GB" altLang="de-DE" sz="1800" dirty="0">
                <a:latin typeface="Arial" charset="0"/>
              </a:rPr>
              <a:t>, metal worker, etc.</a:t>
            </a:r>
            <a:r>
              <a:rPr lang="en-GB" altLang="de-DE" sz="1800" dirty="0" smtClean="0">
                <a:latin typeface="Arial" charset="0"/>
              </a:rPr>
              <a:t>)</a:t>
            </a:r>
          </a:p>
          <a:p>
            <a:pPr>
              <a:spcAft>
                <a:spcPct val="20000"/>
              </a:spcAft>
              <a:buFont typeface="Wingdings" pitchFamily="2" charset="2"/>
              <a:buChar char="§"/>
            </a:pPr>
            <a:endParaRPr lang="en-GB" altLang="de-DE" sz="1800" dirty="0" smtClean="0">
              <a:latin typeface="Arial" charset="0"/>
            </a:endParaRPr>
          </a:p>
          <a:p>
            <a:pPr>
              <a:spcAft>
                <a:spcPct val="20000"/>
              </a:spcAft>
              <a:buFont typeface="Wingdings" pitchFamily="2" charset="2"/>
              <a:buChar char="§"/>
            </a:pPr>
            <a:r>
              <a:rPr lang="en-GB" altLang="de-DE" sz="1800" dirty="0" smtClean="0">
                <a:latin typeface="Arial" charset="0"/>
              </a:rPr>
              <a:t>Basic knowledge</a:t>
            </a:r>
          </a:p>
          <a:p>
            <a:pPr marL="735013" lvl="1" indent="-285750">
              <a:spcAft>
                <a:spcPct val="20000"/>
              </a:spcAft>
              <a:buFont typeface="Symbol" panose="05050102010706020507" pitchFamily="18" charset="2"/>
              <a:buChar char="-"/>
            </a:pPr>
            <a:r>
              <a:rPr lang="en-GB" altLang="de-DE" sz="1800" dirty="0">
                <a:latin typeface="Arial" charset="0"/>
              </a:rPr>
              <a:t>Training on the </a:t>
            </a:r>
            <a:r>
              <a:rPr lang="en-GB" altLang="de-DE" sz="1800" dirty="0" smtClean="0">
                <a:latin typeface="Arial" charset="0"/>
              </a:rPr>
              <a:t>job (</a:t>
            </a:r>
            <a:r>
              <a:rPr lang="en-GB" altLang="de-DE" sz="1800" dirty="0">
                <a:latin typeface="Arial" charset="0"/>
              </a:rPr>
              <a:t>2 weeks)</a:t>
            </a:r>
          </a:p>
          <a:p>
            <a:pPr marL="735013" lvl="1" indent="-285750">
              <a:spcAft>
                <a:spcPct val="20000"/>
              </a:spcAft>
              <a:buFont typeface="Symbol" panose="05050102010706020507" pitchFamily="18" charset="2"/>
              <a:buChar char="-"/>
            </a:pPr>
            <a:r>
              <a:rPr lang="en-GB" altLang="de-DE" sz="1800" dirty="0">
                <a:latin typeface="Arial" charset="0"/>
              </a:rPr>
              <a:t>Fundamentals (3 weeks)</a:t>
            </a:r>
          </a:p>
          <a:p>
            <a:pPr>
              <a:spcAft>
                <a:spcPct val="20000"/>
              </a:spcAft>
              <a:buFont typeface="Wingdings" pitchFamily="2" charset="2"/>
              <a:buChar char="§"/>
            </a:pPr>
            <a:r>
              <a:rPr lang="en-GB" altLang="de-DE" sz="1800" dirty="0" smtClean="0">
                <a:latin typeface="Arial" charset="0"/>
              </a:rPr>
              <a:t>Specialisation</a:t>
            </a:r>
          </a:p>
          <a:p>
            <a:pPr marL="735013" lvl="1" indent="-285750">
              <a:spcAft>
                <a:spcPct val="20000"/>
              </a:spcAft>
              <a:buFont typeface="Symbol" panose="05050102010706020507" pitchFamily="18" charset="2"/>
              <a:buChar char="-"/>
            </a:pPr>
            <a:r>
              <a:rPr lang="en-GB" altLang="de-DE" sz="1800" dirty="0" smtClean="0">
                <a:latin typeface="Arial" charset="0"/>
              </a:rPr>
              <a:t>Laboratory (1 week)</a:t>
            </a:r>
          </a:p>
          <a:p>
            <a:pPr marL="735013" lvl="1" indent="-285750">
              <a:spcAft>
                <a:spcPct val="20000"/>
              </a:spcAft>
              <a:buFont typeface="Symbol" panose="05050102010706020507" pitchFamily="18" charset="2"/>
              <a:buChar char="-"/>
            </a:pPr>
            <a:r>
              <a:rPr lang="en-GB" altLang="de-DE" sz="1800" dirty="0" smtClean="0">
                <a:latin typeface="Arial" charset="0"/>
              </a:rPr>
              <a:t>Mechanical engineering</a:t>
            </a:r>
            <a:r>
              <a:rPr lang="en-GB" altLang="de-DE" sz="1800" dirty="0">
                <a:latin typeface="Arial" charset="0"/>
              </a:rPr>
              <a:t> (1 week)</a:t>
            </a:r>
            <a:endParaRPr lang="en-GB" altLang="de-DE" sz="1800" dirty="0" smtClean="0">
              <a:latin typeface="Arial" charset="0"/>
            </a:endParaRPr>
          </a:p>
          <a:p>
            <a:pPr marL="735013" lvl="1" indent="-285750">
              <a:spcAft>
                <a:spcPct val="20000"/>
              </a:spcAft>
              <a:buFont typeface="Symbol" panose="05050102010706020507" pitchFamily="18" charset="2"/>
              <a:buChar char="-"/>
            </a:pPr>
            <a:r>
              <a:rPr lang="en-GB" altLang="de-DE" sz="1800" dirty="0">
                <a:latin typeface="Arial" charset="0"/>
              </a:rPr>
              <a:t>Electrical engineering (1 week)</a:t>
            </a:r>
            <a:endParaRPr lang="en-GB" altLang="de-DE" sz="1800" dirty="0" smtClean="0">
              <a:latin typeface="Arial" charset="0"/>
            </a:endParaRPr>
          </a:p>
          <a:p>
            <a:pPr marL="735013" lvl="1" indent="-285750">
              <a:spcAft>
                <a:spcPct val="20000"/>
              </a:spcAft>
              <a:buFont typeface="Symbol" panose="05050102010706020507" pitchFamily="18" charset="2"/>
              <a:buChar char="-"/>
            </a:pPr>
            <a:r>
              <a:rPr lang="en-GB" altLang="de-DE" sz="1800" dirty="0" smtClean="0">
                <a:latin typeface="Arial" charset="0"/>
              </a:rPr>
              <a:t>Measurement technology</a:t>
            </a:r>
            <a:r>
              <a:rPr lang="en-GB" altLang="de-DE" sz="1800" dirty="0">
                <a:latin typeface="Arial" charset="0"/>
              </a:rPr>
              <a:t> </a:t>
            </a:r>
            <a:r>
              <a:rPr lang="en-GB" altLang="de-DE" sz="1800" dirty="0" smtClean="0">
                <a:latin typeface="Arial" charset="0"/>
              </a:rPr>
              <a:t>(3 days)</a:t>
            </a:r>
          </a:p>
          <a:p>
            <a:pPr marL="735013" lvl="1" indent="-285750">
              <a:spcAft>
                <a:spcPct val="20000"/>
              </a:spcAft>
              <a:buFont typeface="Symbol" panose="05050102010706020507" pitchFamily="18" charset="2"/>
              <a:buChar char="-"/>
            </a:pPr>
            <a:r>
              <a:rPr lang="en-GB" altLang="de-DE" sz="1800" dirty="0">
                <a:latin typeface="Arial" charset="0"/>
              </a:rPr>
              <a:t>Advanced training (1 week)</a:t>
            </a:r>
            <a:endParaRPr lang="en-GB" altLang="de-DE" sz="1800" dirty="0" smtClean="0">
              <a:latin typeface="Arial" charset="0"/>
            </a:endParaRPr>
          </a:p>
          <a:p>
            <a:pPr>
              <a:spcAft>
                <a:spcPct val="20000"/>
              </a:spcAft>
              <a:buFont typeface="Wingdings" pitchFamily="2" charset="2"/>
              <a:buChar char="§"/>
            </a:pPr>
            <a:r>
              <a:rPr lang="en-GB" altLang="de-DE" sz="1800" dirty="0" smtClean="0">
                <a:latin typeface="Arial" charset="0"/>
              </a:rPr>
              <a:t>Exam (1 day)</a:t>
            </a:r>
          </a:p>
        </p:txBody>
      </p:sp>
    </p:spTree>
    <p:extLst>
      <p:ext uri="{BB962C8B-B14F-4D97-AF65-F5344CB8AC3E}">
        <p14:creationId xmlns:p14="http://schemas.microsoft.com/office/powerpoint/2010/main" val="366986095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4AF999D2-4922-407A-B612-3C50F21BBEC8}" type="slidenum">
              <a:rPr lang="de-DE" altLang="de-DE"/>
              <a:pPr/>
              <a:t>36</a:t>
            </a:fld>
            <a:endParaRPr lang="de-DE" altLang="de-DE"/>
          </a:p>
        </p:txBody>
      </p:sp>
      <p:sp>
        <p:nvSpPr>
          <p:cNvPr id="7" name="Text Box 3"/>
          <p:cNvSpPr txBox="1">
            <a:spLocks noChangeArrowheads="1"/>
          </p:cNvSpPr>
          <p:nvPr/>
        </p:nvSpPr>
        <p:spPr bwMode="auto">
          <a:xfrm>
            <a:off x="719138" y="395933"/>
            <a:ext cx="676991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500" b="1" dirty="0"/>
              <a:t>Training of operators in Austria </a:t>
            </a:r>
            <a:endParaRPr lang="en-US" altLang="de-DE" sz="2500" b="1" dirty="0" smtClean="0"/>
          </a:p>
          <a:p>
            <a:pPr>
              <a:spcBef>
                <a:spcPct val="50000"/>
              </a:spcBef>
            </a:pPr>
            <a:r>
              <a:rPr lang="en-US" altLang="de-DE" sz="1800" b="1" dirty="0" smtClean="0"/>
              <a:t>Sewer operators</a:t>
            </a:r>
            <a:endParaRPr lang="en-GB" altLang="de-DE" sz="1100" b="1" dirty="0"/>
          </a:p>
        </p:txBody>
      </p:sp>
      <p:sp>
        <p:nvSpPr>
          <p:cNvPr id="8" name="Text Box 2"/>
          <p:cNvSpPr txBox="1">
            <a:spLocks noChangeArrowheads="1"/>
          </p:cNvSpPr>
          <p:nvPr/>
        </p:nvSpPr>
        <p:spPr bwMode="auto">
          <a:xfrm>
            <a:off x="719137" y="1404045"/>
            <a:ext cx="5689799" cy="478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altLang="de-DE" sz="1800" dirty="0" smtClean="0">
                <a:latin typeface="Arial" charset="0"/>
              </a:rPr>
              <a:t>Training over 3 years in parallel to working at your utility (2 year if special qualification)</a:t>
            </a:r>
          </a:p>
          <a:p>
            <a:pPr>
              <a:spcAft>
                <a:spcPct val="20000"/>
              </a:spcAft>
              <a:buFont typeface="Wingdings" pitchFamily="2" charset="2"/>
              <a:buChar char="§"/>
            </a:pPr>
            <a:r>
              <a:rPr lang="en-GB" altLang="de-DE" sz="1800" dirty="0" smtClean="0">
                <a:latin typeface="Arial" charset="0"/>
              </a:rPr>
              <a:t>Basic knowledge</a:t>
            </a:r>
          </a:p>
          <a:p>
            <a:pPr marL="735013" lvl="1" indent="-285750">
              <a:spcAft>
                <a:spcPct val="20000"/>
              </a:spcAft>
              <a:buFont typeface="Symbol" panose="05050102010706020507" pitchFamily="18" charset="2"/>
              <a:buChar char="-"/>
            </a:pPr>
            <a:r>
              <a:rPr lang="en-GB" altLang="de-DE" sz="1600" dirty="0" smtClean="0">
                <a:latin typeface="Arial" charset="0"/>
              </a:rPr>
              <a:t>Training on the job (1 </a:t>
            </a:r>
            <a:r>
              <a:rPr lang="en-GB" altLang="de-DE" sz="1600" dirty="0">
                <a:latin typeface="Arial" charset="0"/>
              </a:rPr>
              <a:t>week</a:t>
            </a:r>
            <a:r>
              <a:rPr lang="en-GB" altLang="de-DE" sz="1600" dirty="0" smtClean="0">
                <a:latin typeface="Arial" charset="0"/>
              </a:rPr>
              <a:t>)</a:t>
            </a:r>
            <a:endParaRPr lang="en-GB" altLang="de-DE" sz="1600" dirty="0">
              <a:latin typeface="Arial" charset="0"/>
            </a:endParaRPr>
          </a:p>
          <a:p>
            <a:pPr marL="735013" lvl="1" indent="-285750">
              <a:spcAft>
                <a:spcPct val="20000"/>
              </a:spcAft>
              <a:buFont typeface="Symbol" panose="05050102010706020507" pitchFamily="18" charset="2"/>
              <a:buChar char="-"/>
            </a:pPr>
            <a:r>
              <a:rPr lang="en-GB" altLang="de-DE" sz="1600" dirty="0">
                <a:latin typeface="Arial" charset="0"/>
              </a:rPr>
              <a:t>Fundamentals </a:t>
            </a:r>
            <a:r>
              <a:rPr lang="en-GB" altLang="de-DE" sz="1600" dirty="0" smtClean="0">
                <a:latin typeface="Arial" charset="0"/>
              </a:rPr>
              <a:t>(</a:t>
            </a:r>
            <a:r>
              <a:rPr lang="en-GB" altLang="de-DE" sz="1600" dirty="0">
                <a:latin typeface="Arial" charset="0"/>
              </a:rPr>
              <a:t>1 week</a:t>
            </a:r>
            <a:r>
              <a:rPr lang="en-GB" altLang="de-DE" sz="1600" dirty="0" smtClean="0">
                <a:latin typeface="Arial" charset="0"/>
              </a:rPr>
              <a:t>)</a:t>
            </a:r>
            <a:endParaRPr lang="en-GB" altLang="de-DE" sz="1600" dirty="0">
              <a:latin typeface="Arial" charset="0"/>
            </a:endParaRPr>
          </a:p>
          <a:p>
            <a:pPr>
              <a:spcAft>
                <a:spcPct val="20000"/>
              </a:spcAft>
              <a:buFont typeface="Wingdings" pitchFamily="2" charset="2"/>
              <a:buChar char="§"/>
            </a:pPr>
            <a:r>
              <a:rPr lang="en-GB" altLang="de-DE" sz="1800" dirty="0">
                <a:latin typeface="Arial" charset="0"/>
              </a:rPr>
              <a:t>Mandatory courses</a:t>
            </a:r>
          </a:p>
          <a:p>
            <a:pPr marL="735013" lvl="1" indent="-285750">
              <a:spcAft>
                <a:spcPct val="20000"/>
              </a:spcAft>
              <a:buFont typeface="Symbol" panose="05050102010706020507" pitchFamily="18" charset="2"/>
              <a:buChar char="-"/>
            </a:pPr>
            <a:r>
              <a:rPr lang="en-GB" altLang="de-DE" sz="1600" dirty="0">
                <a:latin typeface="Arial" charset="0"/>
              </a:rPr>
              <a:t>Sewer cleaning (3 days)</a:t>
            </a:r>
          </a:p>
          <a:p>
            <a:pPr marL="735013" lvl="1" indent="-285750">
              <a:spcAft>
                <a:spcPct val="20000"/>
              </a:spcAft>
              <a:buFont typeface="Symbol" panose="05050102010706020507" pitchFamily="18" charset="2"/>
              <a:buChar char="-"/>
            </a:pPr>
            <a:r>
              <a:rPr lang="en-GB" altLang="de-DE" sz="1600" dirty="0">
                <a:latin typeface="Arial" charset="0"/>
              </a:rPr>
              <a:t>Survey and rehabilitation (1 week)</a:t>
            </a:r>
          </a:p>
          <a:p>
            <a:pPr marL="735013" lvl="1" indent="-285750">
              <a:spcAft>
                <a:spcPct val="20000"/>
              </a:spcAft>
              <a:buFont typeface="Symbol" panose="05050102010706020507" pitchFamily="18" charset="2"/>
              <a:buChar char="-"/>
            </a:pPr>
            <a:r>
              <a:rPr lang="en-GB" altLang="de-DE" sz="1600" dirty="0">
                <a:latin typeface="Arial" charset="0"/>
              </a:rPr>
              <a:t>Operation and maintenance (1 week)</a:t>
            </a:r>
          </a:p>
          <a:p>
            <a:pPr marL="735013" lvl="1" indent="-285750">
              <a:spcAft>
                <a:spcPct val="20000"/>
              </a:spcAft>
              <a:buFont typeface="Symbol" panose="05050102010706020507" pitchFamily="18" charset="2"/>
              <a:buChar char="-"/>
            </a:pPr>
            <a:r>
              <a:rPr lang="en-GB" altLang="de-DE" sz="1600" dirty="0">
                <a:latin typeface="Arial" charset="0"/>
              </a:rPr>
              <a:t>Electrical engineering (1 week)</a:t>
            </a:r>
          </a:p>
          <a:p>
            <a:pPr>
              <a:spcAft>
                <a:spcPct val="20000"/>
              </a:spcAft>
              <a:buFont typeface="Wingdings" pitchFamily="2" charset="2"/>
              <a:buChar char="§"/>
            </a:pPr>
            <a:r>
              <a:rPr lang="en-GB" altLang="de-DE" sz="1800" dirty="0" smtClean="0">
                <a:latin typeface="Arial" charset="0"/>
              </a:rPr>
              <a:t>Additionally one elective course</a:t>
            </a:r>
            <a:endParaRPr lang="en-GB" altLang="de-DE" sz="1800" dirty="0">
              <a:latin typeface="Arial" charset="0"/>
            </a:endParaRPr>
          </a:p>
          <a:p>
            <a:pPr marL="735013" lvl="1" indent="-285750">
              <a:spcAft>
                <a:spcPct val="20000"/>
              </a:spcAft>
              <a:buFont typeface="Symbol" panose="05050102010706020507" pitchFamily="18" charset="2"/>
              <a:buChar char="-"/>
            </a:pPr>
            <a:r>
              <a:rPr lang="en-GB" altLang="de-DE" sz="1400" dirty="0" smtClean="0">
                <a:latin typeface="Arial" charset="0"/>
              </a:rPr>
              <a:t>Sewer inspection, evaluation of damages (1 week)</a:t>
            </a:r>
            <a:endParaRPr lang="en-GB" altLang="de-DE" sz="1400" dirty="0">
              <a:latin typeface="Arial" charset="0"/>
            </a:endParaRPr>
          </a:p>
          <a:p>
            <a:pPr marL="735013" lvl="1" indent="-285750">
              <a:spcAft>
                <a:spcPct val="20000"/>
              </a:spcAft>
              <a:buFont typeface="Symbol" panose="05050102010706020507" pitchFamily="18" charset="2"/>
              <a:buChar char="-"/>
            </a:pPr>
            <a:r>
              <a:rPr lang="en-GB" altLang="de-DE" sz="1400" dirty="0" smtClean="0">
                <a:latin typeface="Arial" charset="0"/>
              </a:rPr>
              <a:t>Leak testing (</a:t>
            </a:r>
            <a:r>
              <a:rPr lang="en-GB" altLang="de-DE" sz="1400" dirty="0">
                <a:latin typeface="Arial" charset="0"/>
              </a:rPr>
              <a:t>3 days</a:t>
            </a:r>
            <a:r>
              <a:rPr lang="en-GB" altLang="de-DE" sz="1400" dirty="0" smtClean="0">
                <a:latin typeface="Arial" charset="0"/>
              </a:rPr>
              <a:t>)</a:t>
            </a:r>
            <a:endParaRPr lang="en-GB" altLang="de-DE" sz="1400" dirty="0">
              <a:latin typeface="Arial" charset="0"/>
            </a:endParaRPr>
          </a:p>
          <a:p>
            <a:pPr marL="735013" lvl="1" indent="-285750">
              <a:spcAft>
                <a:spcPct val="20000"/>
              </a:spcAft>
              <a:buFont typeface="Symbol" panose="05050102010706020507" pitchFamily="18" charset="2"/>
              <a:buChar char="-"/>
            </a:pPr>
            <a:r>
              <a:rPr lang="en-GB" altLang="de-DE" sz="1400" dirty="0">
                <a:latin typeface="Arial" charset="0"/>
              </a:rPr>
              <a:t>Mechanical </a:t>
            </a:r>
            <a:r>
              <a:rPr lang="en-GB" altLang="de-DE" sz="1400" dirty="0" smtClean="0">
                <a:latin typeface="Arial" charset="0"/>
              </a:rPr>
              <a:t>engineering (1 </a:t>
            </a:r>
            <a:r>
              <a:rPr lang="en-GB" altLang="de-DE" sz="1400" dirty="0">
                <a:latin typeface="Arial" charset="0"/>
              </a:rPr>
              <a:t>week)</a:t>
            </a:r>
          </a:p>
          <a:p>
            <a:pPr marL="735013" lvl="1" indent="-285750">
              <a:spcAft>
                <a:spcPct val="20000"/>
              </a:spcAft>
              <a:buFont typeface="Symbol" panose="05050102010706020507" pitchFamily="18" charset="2"/>
              <a:buChar char="-"/>
            </a:pPr>
            <a:r>
              <a:rPr lang="en-GB" altLang="de-DE" sz="1400" dirty="0" smtClean="0">
                <a:latin typeface="Arial" charset="0"/>
              </a:rPr>
              <a:t>Business administration, organisation (3 days)</a:t>
            </a:r>
            <a:endParaRPr lang="en-GB" altLang="de-DE" sz="1400" dirty="0">
              <a:latin typeface="Arial" charset="0"/>
            </a:endParaRPr>
          </a:p>
          <a:p>
            <a:pPr>
              <a:spcAft>
                <a:spcPct val="20000"/>
              </a:spcAft>
              <a:buFont typeface="Wingdings" pitchFamily="2" charset="2"/>
              <a:buChar char="§"/>
            </a:pPr>
            <a:r>
              <a:rPr lang="en-GB" altLang="de-DE" sz="1800" dirty="0" smtClean="0">
                <a:latin typeface="Arial" charset="0"/>
              </a:rPr>
              <a:t>Exam (1 day)</a:t>
            </a:r>
          </a:p>
        </p:txBody>
      </p:sp>
      <p:pic>
        <p:nvPicPr>
          <p:cNvPr id="3" name="Grafik 2"/>
          <p:cNvPicPr>
            <a:picLocks noChangeAspect="1"/>
          </p:cNvPicPr>
          <p:nvPr/>
        </p:nvPicPr>
        <p:blipFill rotWithShape="1">
          <a:blip r:embed="rId2"/>
          <a:srcRect l="14973" t="23683" r="47811" b="5788"/>
          <a:stretch/>
        </p:blipFill>
        <p:spPr>
          <a:xfrm>
            <a:off x="6273799" y="0"/>
            <a:ext cx="3087689" cy="6084565"/>
          </a:xfrm>
          <a:prstGeom prst="rect">
            <a:avLst/>
          </a:prstGeom>
        </p:spPr>
      </p:pic>
    </p:spTree>
    <p:extLst>
      <p:ext uri="{BB962C8B-B14F-4D97-AF65-F5344CB8AC3E}">
        <p14:creationId xmlns:p14="http://schemas.microsoft.com/office/powerpoint/2010/main" val="316861231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umsplatzhalter 4"/>
          <p:cNvSpPr>
            <a:spLocks noGrp="1"/>
          </p:cNvSpPr>
          <p:nvPr>
            <p:ph type="dt" sz="quarter" idx="4294967295"/>
          </p:nvPr>
        </p:nvSpPr>
        <p:spPr>
          <a:xfrm>
            <a:off x="431800" y="6229350"/>
            <a:ext cx="1081088" cy="455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de-DE" sz="900" smtClean="0"/>
              <a:t>20.09.2010</a:t>
            </a:r>
          </a:p>
        </p:txBody>
      </p:sp>
      <p:sp>
        <p:nvSpPr>
          <p:cNvPr id="40963" name="Foliennummernplatzhalt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fld id="{89A2AC59-C5EE-477E-970D-C6B03A7E08CD}" type="slidenum">
              <a:rPr lang="de-DE" sz="900" smtClean="0"/>
              <a:pPr eaLnBrk="1" hangingPunct="1"/>
              <a:t>37</a:t>
            </a:fld>
            <a:endParaRPr lang="de-DE" sz="900" smtClean="0"/>
          </a:p>
        </p:txBody>
      </p:sp>
      <p:pic>
        <p:nvPicPr>
          <p:cNvPr id="40964" name="Picture 2" descr="Wasser_Atmosphaere"/>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0" y="3057525"/>
            <a:ext cx="9361488" cy="3783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3"/>
          <p:cNvSpPr txBox="1">
            <a:spLocks noChangeArrowheads="1"/>
          </p:cNvSpPr>
          <p:nvPr/>
        </p:nvSpPr>
        <p:spPr bwMode="auto">
          <a:xfrm>
            <a:off x="719138" y="1258888"/>
            <a:ext cx="7273925"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GB" b="1" dirty="0"/>
              <a:t>Contact</a:t>
            </a:r>
          </a:p>
          <a:p>
            <a:endParaRPr lang="en-GB" b="1" dirty="0"/>
          </a:p>
          <a:p>
            <a:pPr eaLnBrk="1" hangingPunct="1"/>
            <a:r>
              <a:rPr lang="en-GB" sz="2500" b="1" dirty="0" err="1"/>
              <a:t>Dr.</a:t>
            </a:r>
            <a:r>
              <a:rPr lang="en-GB" sz="2500" b="1" dirty="0"/>
              <a:t> </a:t>
            </a:r>
            <a:r>
              <a:rPr lang="en-GB" sz="2500" b="1" dirty="0" err="1"/>
              <a:t>Guenter</a:t>
            </a:r>
            <a:r>
              <a:rPr lang="en-GB" sz="2500" b="1" dirty="0"/>
              <a:t> Langergraber</a:t>
            </a:r>
          </a:p>
          <a:p>
            <a:pPr eaLnBrk="1" hangingPunct="1"/>
            <a:endParaRPr lang="en-GB" b="1" dirty="0" smtClean="0"/>
          </a:p>
          <a:p>
            <a:pPr eaLnBrk="1" hangingPunct="1"/>
            <a:r>
              <a:rPr lang="en-GB" b="1" dirty="0" smtClean="0"/>
              <a:t>Head of the Department </a:t>
            </a:r>
            <a:endParaRPr lang="en-GB" b="1" dirty="0"/>
          </a:p>
          <a:p>
            <a:endParaRPr lang="en-GB" b="1" dirty="0" smtClean="0"/>
          </a:p>
          <a:p>
            <a:endParaRPr lang="en-GB" b="1" dirty="0"/>
          </a:p>
          <a:p>
            <a:r>
              <a:rPr lang="en-GB" dirty="0"/>
              <a:t>University of Natural Resources and Life Sciences, Vienna (BOKU University) </a:t>
            </a:r>
          </a:p>
          <a:p>
            <a:r>
              <a:rPr lang="en-GB" dirty="0"/>
              <a:t>Department of Water, Atmosphere and Environment</a:t>
            </a:r>
          </a:p>
          <a:p>
            <a:pPr eaLnBrk="1" hangingPunct="1"/>
            <a:r>
              <a:rPr lang="en-GB" dirty="0"/>
              <a:t>Institute of Sanitary Engineering and Water Pollution Control</a:t>
            </a:r>
          </a:p>
          <a:p>
            <a:pPr eaLnBrk="1" hangingPunct="1"/>
            <a:endParaRPr lang="en-GB" dirty="0"/>
          </a:p>
          <a:p>
            <a:pPr eaLnBrk="1" hangingPunct="1"/>
            <a:r>
              <a:rPr lang="en-GB" dirty="0" err="1"/>
              <a:t>Muthgasse</a:t>
            </a:r>
            <a:r>
              <a:rPr lang="en-GB" dirty="0"/>
              <a:t> 18, A-1190 Vienna, Austria</a:t>
            </a:r>
          </a:p>
          <a:p>
            <a:pPr eaLnBrk="1" hangingPunct="1"/>
            <a:r>
              <a:rPr lang="en-GB" dirty="0"/>
              <a:t>Tel.: +43 (0)1 </a:t>
            </a:r>
            <a:r>
              <a:rPr lang="en-GB" dirty="0" smtClean="0"/>
              <a:t>47654-81111</a:t>
            </a:r>
            <a:endParaRPr lang="en-GB" dirty="0"/>
          </a:p>
          <a:p>
            <a:pPr eaLnBrk="1" hangingPunct="1"/>
            <a:endParaRPr lang="en-GB" dirty="0" smtClean="0"/>
          </a:p>
          <a:p>
            <a:pPr eaLnBrk="1" hangingPunct="1"/>
            <a:r>
              <a:rPr lang="en-GB" dirty="0" smtClean="0"/>
              <a:t>Email</a:t>
            </a:r>
            <a:r>
              <a:rPr lang="en-GB" dirty="0"/>
              <a:t>: guenter.langergraber@boku.ac.at </a:t>
            </a:r>
          </a:p>
          <a:p>
            <a:pPr eaLnBrk="1" hangingPunct="1"/>
            <a:endParaRPr lang="en-GB" b="1" dirty="0"/>
          </a:p>
          <a:p>
            <a:pPr eaLnBrk="1" hangingPunct="1"/>
            <a:endParaRPr lang="en-GB" sz="2500" b="1" dirty="0"/>
          </a:p>
        </p:txBody>
      </p:sp>
    </p:spTree>
    <p:extLst>
      <p:ext uri="{BB962C8B-B14F-4D97-AF65-F5344CB8AC3E}">
        <p14:creationId xmlns:p14="http://schemas.microsoft.com/office/powerpoint/2010/main" val="317405595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3"/>
          <p:cNvSpPr>
            <a:spLocks noGrp="1"/>
          </p:cNvSpPr>
          <p:nvPr>
            <p:ph type="sldNum" sz="quarter" idx="11"/>
          </p:nvPr>
        </p:nvSpPr>
        <p:spPr/>
        <p:txBody>
          <a:bodyPr/>
          <a:lstStyle/>
          <a:p>
            <a:fld id="{69CCF718-B3B3-4DAD-9847-C1419A6D95DA}" type="slidenum">
              <a:rPr lang="de-DE"/>
              <a:pPr/>
              <a:t>4</a:t>
            </a:fld>
            <a:endParaRPr lang="de-DE"/>
          </a:p>
        </p:txBody>
      </p:sp>
      <p:sp>
        <p:nvSpPr>
          <p:cNvPr id="250882" name="Text Box 2"/>
          <p:cNvSpPr txBox="1">
            <a:spLocks noChangeArrowheads="1"/>
          </p:cNvSpPr>
          <p:nvPr/>
        </p:nvSpPr>
        <p:spPr bwMode="auto">
          <a:xfrm>
            <a:off x="704600" y="683965"/>
            <a:ext cx="61214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500" b="1" dirty="0"/>
              <a:t>BOKU </a:t>
            </a:r>
            <a:r>
              <a:rPr lang="en-GB" sz="2500" b="1" dirty="0" smtClean="0"/>
              <a:t>master programs</a:t>
            </a:r>
          </a:p>
          <a:p>
            <a:pPr>
              <a:spcBef>
                <a:spcPct val="50000"/>
              </a:spcBef>
            </a:pPr>
            <a:endParaRPr lang="en-GB" sz="2500" b="1" dirty="0"/>
          </a:p>
        </p:txBody>
      </p:sp>
      <p:sp>
        <p:nvSpPr>
          <p:cNvPr id="250883" name="Text Box 3"/>
          <p:cNvSpPr txBox="1">
            <a:spLocks noChangeArrowheads="1"/>
          </p:cNvSpPr>
          <p:nvPr/>
        </p:nvSpPr>
        <p:spPr bwMode="auto">
          <a:xfrm>
            <a:off x="686186" y="1260029"/>
            <a:ext cx="802700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5113" indent="-265113">
              <a:defRPr sz="2400">
                <a:solidFill>
                  <a:schemeClr val="tx1"/>
                </a:solidFill>
                <a:latin typeface="Times New Roman" pitchFamily="18" charset="0"/>
              </a:defRPr>
            </a:lvl1pPr>
            <a:lvl2pPr marL="993775" indent="-4572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buFont typeface="Wingdings" pitchFamily="2" charset="2"/>
              <a:buChar char="§"/>
            </a:pPr>
            <a:r>
              <a:rPr lang="en-GB" sz="1200" dirty="0" smtClean="0">
                <a:solidFill>
                  <a:srgbClr val="000000"/>
                </a:solidFill>
                <a:latin typeface="Arial" charset="0"/>
              </a:rPr>
              <a:t>Agricultural </a:t>
            </a:r>
            <a:r>
              <a:rPr lang="en-GB" sz="1200" dirty="0">
                <a:solidFill>
                  <a:srgbClr val="000000"/>
                </a:solidFill>
                <a:latin typeface="Arial" charset="0"/>
              </a:rPr>
              <a:t>and Food Economy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Agricultural </a:t>
            </a:r>
            <a:r>
              <a:rPr lang="en-GB" sz="1200" dirty="0">
                <a:solidFill>
                  <a:srgbClr val="000000"/>
                </a:solidFill>
                <a:latin typeface="Arial" charset="0"/>
              </a:rPr>
              <a:t>Biology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Alpine </a:t>
            </a:r>
            <a:r>
              <a:rPr lang="en-GB" sz="1200" dirty="0">
                <a:solidFill>
                  <a:srgbClr val="000000"/>
                </a:solidFill>
                <a:latin typeface="Arial" charset="0"/>
              </a:rPr>
              <a:t>Natural Dangers / Watershed Regulation </a:t>
            </a:r>
            <a:endParaRPr lang="en-GB" sz="1200" dirty="0" smtClean="0">
              <a:solidFill>
                <a:srgbClr val="000000"/>
              </a:solidFill>
              <a:latin typeface="Arial" charset="0"/>
            </a:endParaRPr>
          </a:p>
          <a:p>
            <a:pPr>
              <a:buFont typeface="Wingdings" pitchFamily="2" charset="2"/>
              <a:buChar char="§"/>
            </a:pPr>
            <a:r>
              <a:rPr lang="en-GB" sz="1200" dirty="0">
                <a:solidFill>
                  <a:srgbClr val="000000"/>
                </a:solidFill>
                <a:latin typeface="Arial" charset="0"/>
              </a:rPr>
              <a:t>Animal Breeding and Genetics - Double degree programme European Master (</a:t>
            </a:r>
            <a:r>
              <a:rPr lang="en-GB" sz="1200" dirty="0" err="1">
                <a:solidFill>
                  <a:srgbClr val="000000"/>
                </a:solidFill>
                <a:latin typeface="Arial" charset="0"/>
              </a:rPr>
              <a:t>en</a:t>
            </a:r>
            <a:r>
              <a:rPr lang="en-GB" sz="1200" dirty="0">
                <a:solidFill>
                  <a:srgbClr val="000000"/>
                </a:solidFill>
                <a:latin typeface="Arial" charset="0"/>
              </a:rPr>
              <a:t>) </a:t>
            </a:r>
          </a:p>
          <a:p>
            <a:pPr>
              <a:buFont typeface="Wingdings" pitchFamily="2" charset="2"/>
              <a:buChar char="§"/>
            </a:pPr>
            <a:r>
              <a:rPr lang="en-GB" sz="1200" dirty="0" smtClean="0">
                <a:solidFill>
                  <a:srgbClr val="000000"/>
                </a:solidFill>
                <a:latin typeface="Arial" charset="0"/>
              </a:rPr>
              <a:t>Applied </a:t>
            </a:r>
            <a:r>
              <a:rPr lang="en-GB" sz="1200" dirty="0">
                <a:solidFill>
                  <a:srgbClr val="000000"/>
                </a:solidFill>
                <a:latin typeface="Arial" charset="0"/>
              </a:rPr>
              <a:t>Limnology - Aquatic ecosystem </a:t>
            </a:r>
            <a:r>
              <a:rPr lang="en-GB" sz="1200" dirty="0" smtClean="0">
                <a:solidFill>
                  <a:srgbClr val="000000"/>
                </a:solidFill>
                <a:latin typeface="Arial" charset="0"/>
              </a:rPr>
              <a:t>management</a:t>
            </a:r>
            <a:r>
              <a:rPr lang="en-GB" sz="1200" dirty="0">
                <a:solidFill>
                  <a:srgbClr val="000000"/>
                </a:solidFill>
                <a:latin typeface="Arial" charset="0"/>
              </a:rPr>
              <a:t> </a:t>
            </a:r>
            <a:r>
              <a:rPr lang="en-GB" sz="1200" b="1" dirty="0">
                <a:solidFill>
                  <a:srgbClr val="000000"/>
                </a:solidFill>
                <a:latin typeface="Arial" charset="0"/>
              </a:rPr>
              <a:t>(en)</a:t>
            </a:r>
            <a:r>
              <a:rPr lang="en-GB" sz="1200" b="1" dirty="0" smtClean="0">
                <a:solidFill>
                  <a:srgbClr val="000000"/>
                </a:solidFill>
                <a:latin typeface="Arial" charset="0"/>
              </a:rPr>
              <a:t> </a:t>
            </a:r>
          </a:p>
          <a:p>
            <a:pPr>
              <a:buFont typeface="Wingdings" pitchFamily="2" charset="2"/>
              <a:buChar char="§"/>
            </a:pPr>
            <a:r>
              <a:rPr lang="en-GB" sz="1200" dirty="0" smtClean="0">
                <a:solidFill>
                  <a:srgbClr val="000000"/>
                </a:solidFill>
                <a:latin typeface="Arial" charset="0"/>
              </a:rPr>
              <a:t>Applied </a:t>
            </a:r>
            <a:r>
              <a:rPr lang="en-GB" sz="1200" dirty="0">
                <a:solidFill>
                  <a:srgbClr val="000000"/>
                </a:solidFill>
                <a:latin typeface="Arial" charset="0"/>
              </a:rPr>
              <a:t>Plant Sciences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Biotechnology </a:t>
            </a:r>
          </a:p>
          <a:p>
            <a:pPr>
              <a:buFont typeface="Wingdings" pitchFamily="2" charset="2"/>
              <a:buChar char="§"/>
            </a:pPr>
            <a:r>
              <a:rPr lang="en-US" sz="1200" b="1" dirty="0">
                <a:solidFill>
                  <a:srgbClr val="0073AF"/>
                </a:solidFill>
                <a:latin typeface="Arial" charset="0"/>
              </a:rPr>
              <a:t>Civil Engineering and Water Management </a:t>
            </a:r>
            <a:r>
              <a:rPr lang="en-GB" sz="1200" b="1" dirty="0">
                <a:solidFill>
                  <a:srgbClr val="0073AF"/>
                </a:solidFill>
                <a:latin typeface="Arial" charset="0"/>
              </a:rPr>
              <a:t>(</a:t>
            </a:r>
            <a:r>
              <a:rPr lang="en-GB" sz="1200" b="1" dirty="0" err="1">
                <a:solidFill>
                  <a:srgbClr val="0073AF"/>
                </a:solidFill>
                <a:latin typeface="Arial" charset="0"/>
              </a:rPr>
              <a:t>Kulturtechnik</a:t>
            </a:r>
            <a:r>
              <a:rPr lang="en-GB" sz="1200" b="1" dirty="0">
                <a:solidFill>
                  <a:srgbClr val="0073AF"/>
                </a:solidFill>
                <a:latin typeface="Arial" charset="0"/>
              </a:rPr>
              <a:t> und </a:t>
            </a:r>
            <a:r>
              <a:rPr lang="en-GB" sz="1200" b="1" dirty="0" err="1">
                <a:solidFill>
                  <a:srgbClr val="0073AF"/>
                </a:solidFill>
                <a:latin typeface="Arial" charset="0"/>
              </a:rPr>
              <a:t>Wasserwirtschaft</a:t>
            </a:r>
            <a:r>
              <a:rPr lang="en-GB" sz="1200" b="1" dirty="0">
                <a:solidFill>
                  <a:srgbClr val="0073AF"/>
                </a:solidFill>
                <a:latin typeface="Arial" charset="0"/>
              </a:rPr>
              <a:t>)</a:t>
            </a:r>
          </a:p>
          <a:p>
            <a:pPr>
              <a:buFont typeface="Wingdings" pitchFamily="2" charset="2"/>
              <a:buChar char="§"/>
            </a:pPr>
            <a:r>
              <a:rPr lang="en-GB" sz="1200" dirty="0" smtClean="0">
                <a:solidFill>
                  <a:srgbClr val="0073AF"/>
                </a:solidFill>
                <a:latin typeface="Arial" charset="0"/>
              </a:rPr>
              <a:t>Environment </a:t>
            </a:r>
            <a:r>
              <a:rPr lang="en-GB" sz="1200" dirty="0">
                <a:solidFill>
                  <a:srgbClr val="0073AF"/>
                </a:solidFill>
                <a:latin typeface="Arial" charset="0"/>
              </a:rPr>
              <a:t>and Bio-Resources Management </a:t>
            </a:r>
            <a:endParaRPr lang="en-GB" sz="1200" dirty="0" smtClean="0">
              <a:solidFill>
                <a:srgbClr val="0073AF"/>
              </a:solidFill>
              <a:latin typeface="Arial" charset="0"/>
            </a:endParaRPr>
          </a:p>
          <a:p>
            <a:pPr>
              <a:buFont typeface="Wingdings" pitchFamily="2" charset="2"/>
              <a:buChar char="§"/>
            </a:pPr>
            <a:r>
              <a:rPr lang="en-GB" sz="1200" dirty="0" smtClean="0">
                <a:solidFill>
                  <a:srgbClr val="000000"/>
                </a:solidFill>
                <a:latin typeface="Arial" charset="0"/>
              </a:rPr>
              <a:t>Environmental </a:t>
            </a:r>
            <a:r>
              <a:rPr lang="en-GB" sz="1200" dirty="0">
                <a:solidFill>
                  <a:srgbClr val="000000"/>
                </a:solidFill>
                <a:latin typeface="Arial" charset="0"/>
              </a:rPr>
              <a:t>Sciences - Soil, Water, Biodiversity (ENVEURO) - (</a:t>
            </a:r>
            <a:r>
              <a:rPr lang="en-GB" sz="1200" dirty="0" err="1">
                <a:solidFill>
                  <a:srgbClr val="000000"/>
                </a:solidFill>
                <a:latin typeface="Arial" charset="0"/>
              </a:rPr>
              <a:t>en</a:t>
            </a:r>
            <a:r>
              <a:rPr lang="en-GB" sz="1200" dirty="0">
                <a:solidFill>
                  <a:srgbClr val="000000"/>
                </a:solidFill>
                <a:latin typeface="Arial" charset="0"/>
              </a:rPr>
              <a:t>)</a:t>
            </a:r>
          </a:p>
          <a:p>
            <a:pPr>
              <a:buFont typeface="Wingdings" pitchFamily="2" charset="2"/>
              <a:buChar char="§"/>
            </a:pPr>
            <a:r>
              <a:rPr lang="en-GB" sz="1200" dirty="0" smtClean="0">
                <a:solidFill>
                  <a:srgbClr val="000000"/>
                </a:solidFill>
                <a:latin typeface="Arial" charset="0"/>
              </a:rPr>
              <a:t>European </a:t>
            </a:r>
            <a:r>
              <a:rPr lang="en-GB" sz="1200" dirty="0">
                <a:solidFill>
                  <a:srgbClr val="000000"/>
                </a:solidFill>
                <a:latin typeface="Arial" charset="0"/>
              </a:rPr>
              <a:t>Forestry - Double degree programme (</a:t>
            </a:r>
            <a:r>
              <a:rPr lang="en-GB" sz="1200" dirty="0" err="1">
                <a:solidFill>
                  <a:srgbClr val="000000"/>
                </a:solidFill>
                <a:latin typeface="Arial" charset="0"/>
              </a:rPr>
              <a:t>en</a:t>
            </a:r>
            <a:r>
              <a:rPr lang="en-GB" sz="1200" dirty="0">
                <a:solidFill>
                  <a:srgbClr val="000000"/>
                </a:solidFill>
                <a:latin typeface="Arial" charset="0"/>
              </a:rPr>
              <a:t>) </a:t>
            </a:r>
          </a:p>
          <a:p>
            <a:pPr>
              <a:buFont typeface="Wingdings" pitchFamily="2" charset="2"/>
              <a:buChar char="§"/>
            </a:pPr>
            <a:r>
              <a:rPr lang="en-GB" sz="1200" dirty="0" smtClean="0">
                <a:solidFill>
                  <a:srgbClr val="000000"/>
                </a:solidFill>
                <a:latin typeface="Arial" charset="0"/>
              </a:rPr>
              <a:t>Food </a:t>
            </a:r>
            <a:r>
              <a:rPr lang="en-GB" sz="1200" dirty="0">
                <a:solidFill>
                  <a:srgbClr val="000000"/>
                </a:solidFill>
                <a:latin typeface="Arial" charset="0"/>
              </a:rPr>
              <a:t>Science and Technology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Forest </a:t>
            </a:r>
            <a:r>
              <a:rPr lang="en-GB" sz="1200" dirty="0">
                <a:solidFill>
                  <a:srgbClr val="000000"/>
                </a:solidFill>
                <a:latin typeface="Arial" charset="0"/>
              </a:rPr>
              <a:t>Sciences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Horticultural Sciences</a:t>
            </a:r>
            <a:r>
              <a:rPr lang="en-GB" sz="1200" dirty="0">
                <a:solidFill>
                  <a:srgbClr val="000000"/>
                </a:solidFill>
                <a:latin typeface="Arial" charset="0"/>
              </a:rPr>
              <a:t> </a:t>
            </a:r>
            <a:r>
              <a:rPr lang="en-GB" sz="1200" b="1" dirty="0">
                <a:solidFill>
                  <a:srgbClr val="000000"/>
                </a:solidFill>
                <a:latin typeface="Arial" charset="0"/>
              </a:rPr>
              <a:t>(en)</a:t>
            </a:r>
            <a:r>
              <a:rPr lang="en-GB" sz="1200" dirty="0" smtClean="0">
                <a:solidFill>
                  <a:srgbClr val="000000"/>
                </a:solidFill>
                <a:latin typeface="Arial" charset="0"/>
              </a:rPr>
              <a:t> </a:t>
            </a:r>
          </a:p>
          <a:p>
            <a:pPr>
              <a:buFont typeface="Wingdings" pitchFamily="2" charset="2"/>
              <a:buChar char="§"/>
            </a:pPr>
            <a:r>
              <a:rPr lang="en-GB" sz="1200" dirty="0" smtClean="0">
                <a:solidFill>
                  <a:srgbClr val="000000"/>
                </a:solidFill>
                <a:latin typeface="Arial" charset="0"/>
              </a:rPr>
              <a:t>Landscape </a:t>
            </a:r>
            <a:r>
              <a:rPr lang="en-GB" sz="1200" dirty="0">
                <a:solidFill>
                  <a:srgbClr val="000000"/>
                </a:solidFill>
                <a:latin typeface="Arial" charset="0"/>
              </a:rPr>
              <a:t>Architecture and Landscape Planning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Livestock </a:t>
            </a:r>
            <a:r>
              <a:rPr lang="en-GB" sz="1200" dirty="0">
                <a:solidFill>
                  <a:srgbClr val="000000"/>
                </a:solidFill>
                <a:latin typeface="Arial" charset="0"/>
              </a:rPr>
              <a:t>Sciences </a:t>
            </a:r>
            <a:endParaRPr lang="en-GB" sz="1200" dirty="0" smtClean="0">
              <a:solidFill>
                <a:srgbClr val="000000"/>
              </a:solidFill>
              <a:latin typeface="Arial" charset="0"/>
            </a:endParaRPr>
          </a:p>
          <a:p>
            <a:pPr>
              <a:buFont typeface="Wingdings" pitchFamily="2" charset="2"/>
              <a:buChar char="§"/>
            </a:pPr>
            <a:r>
              <a:rPr lang="en-GB" sz="1200" dirty="0">
                <a:solidFill>
                  <a:srgbClr val="000000"/>
                </a:solidFill>
                <a:latin typeface="Arial" charset="0"/>
              </a:rPr>
              <a:t>Material and Energetic Exploitation of Renewable Raw Materials (NAWARO) </a:t>
            </a:r>
            <a:r>
              <a:rPr lang="en-GB" sz="1200" dirty="0" smtClean="0">
                <a:solidFill>
                  <a:srgbClr val="000000"/>
                </a:solidFill>
                <a:latin typeface="Arial" charset="0"/>
              </a:rPr>
              <a:t>(</a:t>
            </a:r>
            <a:r>
              <a:rPr lang="en-GB" sz="1200" dirty="0" err="1">
                <a:solidFill>
                  <a:srgbClr val="000000"/>
                </a:solidFill>
                <a:latin typeface="Arial" charset="0"/>
              </a:rPr>
              <a:t>en</a:t>
            </a:r>
            <a:r>
              <a:rPr lang="en-GB" sz="1200" dirty="0">
                <a:solidFill>
                  <a:srgbClr val="000000"/>
                </a:solidFill>
                <a:latin typeface="Arial" charset="0"/>
              </a:rPr>
              <a:t>) </a:t>
            </a:r>
          </a:p>
          <a:p>
            <a:pPr>
              <a:buFont typeface="Wingdings" pitchFamily="2" charset="2"/>
              <a:buChar char="§"/>
            </a:pPr>
            <a:r>
              <a:rPr lang="en-GB" sz="1200" dirty="0" smtClean="0">
                <a:solidFill>
                  <a:srgbClr val="000000"/>
                </a:solidFill>
                <a:latin typeface="Arial" charset="0"/>
              </a:rPr>
              <a:t>Mountain </a:t>
            </a:r>
            <a:r>
              <a:rPr lang="en-GB" sz="1200" dirty="0">
                <a:solidFill>
                  <a:srgbClr val="000000"/>
                </a:solidFill>
                <a:latin typeface="Arial" charset="0"/>
              </a:rPr>
              <a:t>Forestry </a:t>
            </a:r>
            <a:r>
              <a:rPr lang="en-GB" sz="1200" b="1" dirty="0" smtClean="0">
                <a:solidFill>
                  <a:srgbClr val="000000"/>
                </a:solidFill>
                <a:latin typeface="Arial" charset="0"/>
              </a:rPr>
              <a:t>(</a:t>
            </a:r>
            <a:r>
              <a:rPr lang="en-GB" sz="1200" b="1" dirty="0" err="1" smtClean="0">
                <a:solidFill>
                  <a:srgbClr val="000000"/>
                </a:solidFill>
                <a:latin typeface="Arial" charset="0"/>
              </a:rPr>
              <a:t>en</a:t>
            </a:r>
            <a:r>
              <a:rPr lang="en-GB" sz="1200" b="1" dirty="0" smtClean="0">
                <a:solidFill>
                  <a:srgbClr val="000000"/>
                </a:solidFill>
                <a:latin typeface="Arial" charset="0"/>
              </a:rPr>
              <a:t>)</a:t>
            </a:r>
          </a:p>
          <a:p>
            <a:pPr>
              <a:buFont typeface="Wingdings" pitchFamily="2" charset="2"/>
              <a:buChar char="§"/>
            </a:pPr>
            <a:r>
              <a:rPr lang="en-GB" sz="1200" dirty="0" smtClean="0">
                <a:solidFill>
                  <a:srgbClr val="0073AF"/>
                </a:solidFill>
                <a:latin typeface="Arial" charset="0"/>
              </a:rPr>
              <a:t>Natural </a:t>
            </a:r>
            <a:r>
              <a:rPr lang="en-GB" sz="1200" dirty="0">
                <a:solidFill>
                  <a:srgbClr val="0073AF"/>
                </a:solidFill>
                <a:latin typeface="Arial" charset="0"/>
              </a:rPr>
              <a:t>Resources Management and Ecological </a:t>
            </a:r>
            <a:r>
              <a:rPr lang="en-GB" sz="1200" dirty="0" smtClean="0">
                <a:solidFill>
                  <a:srgbClr val="0073AF"/>
                </a:solidFill>
                <a:latin typeface="Arial" charset="0"/>
              </a:rPr>
              <a:t>Engineering</a:t>
            </a:r>
            <a:r>
              <a:rPr lang="en-GB" sz="1200" dirty="0">
                <a:solidFill>
                  <a:srgbClr val="0073AF"/>
                </a:solidFill>
                <a:latin typeface="Arial" charset="0"/>
              </a:rPr>
              <a:t> (en)</a:t>
            </a:r>
            <a:r>
              <a:rPr lang="en-GB" sz="1200" dirty="0" smtClean="0">
                <a:solidFill>
                  <a:srgbClr val="0073AF"/>
                </a:solidFill>
                <a:latin typeface="Arial" charset="0"/>
              </a:rPr>
              <a:t> </a:t>
            </a:r>
          </a:p>
          <a:p>
            <a:pPr>
              <a:buFont typeface="Wingdings" pitchFamily="2" charset="2"/>
              <a:buChar char="§"/>
            </a:pPr>
            <a:r>
              <a:rPr lang="en-US" sz="1200" dirty="0">
                <a:solidFill>
                  <a:srgbClr val="000000"/>
                </a:solidFill>
                <a:latin typeface="Arial" charset="0"/>
              </a:rPr>
              <a:t>Organic Agricultural Systems and Agroecology (</a:t>
            </a:r>
            <a:r>
              <a:rPr lang="en-US" sz="1200" dirty="0" err="1">
                <a:solidFill>
                  <a:srgbClr val="000000"/>
                </a:solidFill>
                <a:latin typeface="Arial" charset="0"/>
              </a:rPr>
              <a:t>AgrEco</a:t>
            </a:r>
            <a:r>
              <a:rPr lang="en-US" sz="1200" dirty="0">
                <a:solidFill>
                  <a:srgbClr val="000000"/>
                </a:solidFill>
                <a:latin typeface="Arial" charset="0"/>
              </a:rPr>
              <a:t>-Organic) </a:t>
            </a:r>
            <a:r>
              <a:rPr lang="en-US" sz="1200" b="1" dirty="0">
                <a:solidFill>
                  <a:srgbClr val="000000"/>
                </a:solidFill>
                <a:latin typeface="Arial" charset="0"/>
              </a:rPr>
              <a:t>(</a:t>
            </a:r>
            <a:r>
              <a:rPr lang="en-US" sz="1200" b="1" dirty="0" err="1">
                <a:solidFill>
                  <a:srgbClr val="000000"/>
                </a:solidFill>
                <a:latin typeface="Arial" charset="0"/>
              </a:rPr>
              <a:t>en</a:t>
            </a:r>
            <a:r>
              <a:rPr lang="en-US" sz="1200" b="1" dirty="0">
                <a:solidFill>
                  <a:srgbClr val="000000"/>
                </a:solidFill>
                <a:latin typeface="Arial" charset="0"/>
              </a:rPr>
              <a:t>)</a:t>
            </a:r>
            <a:endParaRPr lang="en-GB" sz="1200" b="1" dirty="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Organic </a:t>
            </a:r>
            <a:r>
              <a:rPr lang="en-GB" sz="1200" dirty="0">
                <a:solidFill>
                  <a:srgbClr val="000000"/>
                </a:solidFill>
                <a:latin typeface="Arial" charset="0"/>
              </a:rPr>
              <a:t>Farming </a:t>
            </a:r>
            <a:endParaRPr lang="en-GB" sz="1200" dirty="0" smtClean="0">
              <a:solidFill>
                <a:srgbClr val="000000"/>
              </a:solidFill>
              <a:latin typeface="Arial" charset="0"/>
            </a:endParaRPr>
          </a:p>
          <a:p>
            <a:pPr>
              <a:buFont typeface="Wingdings" pitchFamily="2" charset="2"/>
              <a:buChar char="§"/>
            </a:pPr>
            <a:r>
              <a:rPr lang="en-GB" sz="1200" dirty="0" err="1" smtClean="0">
                <a:solidFill>
                  <a:srgbClr val="000000"/>
                </a:solidFill>
                <a:latin typeface="Arial" charset="0"/>
              </a:rPr>
              <a:t>Phytomedicine</a:t>
            </a:r>
            <a:r>
              <a:rPr lang="en-GB" sz="1200" dirty="0" smtClean="0">
                <a:solidFill>
                  <a:srgbClr val="000000"/>
                </a:solidFill>
                <a:latin typeface="Arial" charset="0"/>
              </a:rPr>
              <a:t> </a:t>
            </a:r>
          </a:p>
          <a:p>
            <a:pPr>
              <a:buFont typeface="Wingdings" pitchFamily="2" charset="2"/>
              <a:buChar char="§"/>
            </a:pPr>
            <a:r>
              <a:rPr lang="en-GB" sz="1200" dirty="0" smtClean="0">
                <a:solidFill>
                  <a:srgbClr val="000000"/>
                </a:solidFill>
                <a:latin typeface="Arial" charset="0"/>
              </a:rPr>
              <a:t>Safety </a:t>
            </a:r>
            <a:r>
              <a:rPr lang="en-GB" sz="1200" dirty="0">
                <a:solidFill>
                  <a:srgbClr val="000000"/>
                </a:solidFill>
                <a:latin typeface="Arial" charset="0"/>
              </a:rPr>
              <a:t>in the Food </a:t>
            </a:r>
            <a:endParaRPr lang="en-GB" sz="1200" dirty="0" smtClean="0">
              <a:solidFill>
                <a:srgbClr val="000000"/>
              </a:solidFill>
              <a:latin typeface="Arial" charset="0"/>
            </a:endParaRPr>
          </a:p>
          <a:p>
            <a:pPr>
              <a:buFont typeface="Wingdings" pitchFamily="2" charset="2"/>
              <a:buChar char="§"/>
            </a:pPr>
            <a:r>
              <a:rPr lang="en-GB" sz="1200" b="1" dirty="0">
                <a:solidFill>
                  <a:srgbClr val="0073AF"/>
                </a:solidFill>
                <a:latin typeface="Arial" charset="0"/>
              </a:rPr>
              <a:t>Water Management and Environmental Engineering (</a:t>
            </a:r>
            <a:r>
              <a:rPr lang="en-GB" sz="1200" b="1" dirty="0" err="1">
                <a:solidFill>
                  <a:srgbClr val="0073AF"/>
                </a:solidFill>
                <a:latin typeface="Arial" charset="0"/>
              </a:rPr>
              <a:t>en</a:t>
            </a:r>
            <a:r>
              <a:rPr lang="en-GB" sz="1200" b="1" dirty="0">
                <a:solidFill>
                  <a:srgbClr val="0073AF"/>
                </a:solidFill>
                <a:latin typeface="Arial" charset="0"/>
              </a:rPr>
              <a:t>)</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Wildlife </a:t>
            </a:r>
            <a:r>
              <a:rPr lang="en-GB" sz="1200" dirty="0">
                <a:solidFill>
                  <a:srgbClr val="000000"/>
                </a:solidFill>
                <a:latin typeface="Arial" charset="0"/>
              </a:rPr>
              <a:t>Ecology and Wildlife Management </a:t>
            </a:r>
            <a:endParaRPr lang="en-GB" sz="1200" dirty="0" smtClean="0">
              <a:solidFill>
                <a:srgbClr val="000000"/>
              </a:solidFill>
              <a:latin typeface="Arial" charset="0"/>
            </a:endParaRPr>
          </a:p>
          <a:p>
            <a:pPr>
              <a:buFont typeface="Wingdings" pitchFamily="2" charset="2"/>
              <a:buChar char="§"/>
            </a:pPr>
            <a:r>
              <a:rPr lang="en-GB" sz="1200" dirty="0" smtClean="0">
                <a:solidFill>
                  <a:srgbClr val="000000"/>
                </a:solidFill>
                <a:latin typeface="Arial" charset="0"/>
              </a:rPr>
              <a:t>Wood </a:t>
            </a:r>
            <a:r>
              <a:rPr lang="en-GB" sz="1200" dirty="0">
                <a:solidFill>
                  <a:srgbClr val="000000"/>
                </a:solidFill>
                <a:latin typeface="Arial" charset="0"/>
              </a:rPr>
              <a:t>Technology and </a:t>
            </a:r>
            <a:r>
              <a:rPr lang="en-GB" sz="1200" dirty="0" smtClean="0">
                <a:solidFill>
                  <a:srgbClr val="000000"/>
                </a:solidFill>
                <a:latin typeface="Arial" charset="0"/>
              </a:rPr>
              <a:t>Management</a:t>
            </a:r>
          </a:p>
        </p:txBody>
      </p:sp>
    </p:spTree>
    <p:extLst>
      <p:ext uri="{BB962C8B-B14F-4D97-AF65-F5344CB8AC3E}">
        <p14:creationId xmlns:p14="http://schemas.microsoft.com/office/powerpoint/2010/main" val="33426432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3"/>
          <p:cNvSpPr>
            <a:spLocks noGrp="1"/>
          </p:cNvSpPr>
          <p:nvPr>
            <p:ph type="sldNum" sz="quarter" idx="11"/>
          </p:nvPr>
        </p:nvSpPr>
        <p:spPr/>
        <p:txBody>
          <a:bodyPr/>
          <a:lstStyle/>
          <a:p>
            <a:fld id="{8FB5FBFB-FC9C-4B1B-A1F9-A44D0413C61A}" type="slidenum">
              <a:rPr lang="de-DE"/>
              <a:pPr/>
              <a:t>5</a:t>
            </a:fld>
            <a:endParaRPr lang="de-DE"/>
          </a:p>
        </p:txBody>
      </p:sp>
      <p:sp>
        <p:nvSpPr>
          <p:cNvPr id="251906" name="Text Box 2"/>
          <p:cNvSpPr txBox="1">
            <a:spLocks noChangeArrowheads="1"/>
          </p:cNvSpPr>
          <p:nvPr/>
        </p:nvSpPr>
        <p:spPr bwMode="auto">
          <a:xfrm>
            <a:off x="719138" y="1258888"/>
            <a:ext cx="61214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500" b="1" dirty="0"/>
              <a:t>BOKU </a:t>
            </a:r>
            <a:r>
              <a:rPr lang="en-GB" sz="2500" b="1" dirty="0" smtClean="0"/>
              <a:t>doctoral programs</a:t>
            </a:r>
          </a:p>
          <a:p>
            <a:pPr>
              <a:spcBef>
                <a:spcPct val="50000"/>
              </a:spcBef>
            </a:pPr>
            <a:endParaRPr lang="en-GB" sz="2500" b="1" dirty="0"/>
          </a:p>
        </p:txBody>
      </p:sp>
      <p:sp>
        <p:nvSpPr>
          <p:cNvPr id="251907" name="Text Box 3"/>
          <p:cNvSpPr txBox="1">
            <a:spLocks noChangeArrowheads="1"/>
          </p:cNvSpPr>
          <p:nvPr/>
        </p:nvSpPr>
        <p:spPr bwMode="auto">
          <a:xfrm>
            <a:off x="719138" y="2268538"/>
            <a:ext cx="7850038" cy="44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a:spcAft>
                <a:spcPct val="20000"/>
              </a:spcAft>
              <a:buFont typeface="Wingdings" pitchFamily="2" charset="2"/>
              <a:buChar char="§"/>
            </a:pPr>
            <a:r>
              <a:rPr lang="en-GB" sz="1600" dirty="0">
                <a:solidFill>
                  <a:srgbClr val="0073AF"/>
                </a:solidFill>
                <a:latin typeface="Arial" charset="0"/>
              </a:rPr>
              <a:t>Doctoral studies of Natural Resources and Life Sciences</a:t>
            </a:r>
          </a:p>
          <a:p>
            <a:pPr>
              <a:spcAft>
                <a:spcPct val="20000"/>
              </a:spcAft>
              <a:buFont typeface="Wingdings" pitchFamily="2" charset="2"/>
              <a:buChar char="§"/>
            </a:pPr>
            <a:r>
              <a:rPr lang="en-GB" sz="1600" dirty="0">
                <a:latin typeface="Arial" charset="0"/>
              </a:rPr>
              <a:t>Doctoral programme in Social and Economic Sciences</a:t>
            </a:r>
          </a:p>
          <a:p>
            <a:pPr>
              <a:spcAft>
                <a:spcPct val="20000"/>
              </a:spcAft>
              <a:buFont typeface="Wingdings" pitchFamily="2" charset="2"/>
              <a:buChar char="§"/>
            </a:pPr>
            <a:endParaRPr lang="en-GB" sz="1600" dirty="0">
              <a:latin typeface="Arial" charset="0"/>
            </a:endParaRPr>
          </a:p>
          <a:p>
            <a:pPr>
              <a:spcAft>
                <a:spcPct val="20000"/>
              </a:spcAft>
              <a:buFont typeface="Wingdings" pitchFamily="2" charset="2"/>
              <a:buChar char="§"/>
            </a:pPr>
            <a:r>
              <a:rPr lang="en-GB" sz="1600" dirty="0">
                <a:latin typeface="Arial" charset="0"/>
              </a:rPr>
              <a:t>PhD Programmes</a:t>
            </a:r>
          </a:p>
          <a:p>
            <a:pPr marL="735013" lvl="1" indent="-285750">
              <a:spcAft>
                <a:spcPct val="20000"/>
              </a:spcAft>
              <a:buFont typeface="Symbol" panose="05050102010706020507" pitchFamily="18" charset="2"/>
              <a:buChar char="-"/>
            </a:pPr>
            <a:r>
              <a:rPr lang="en-GB" sz="1600" dirty="0">
                <a:latin typeface="Arial" charset="0"/>
              </a:rPr>
              <a:t>Biomolecular Technology of Proteins (</a:t>
            </a:r>
            <a:r>
              <a:rPr lang="en-GB" sz="1600" dirty="0" err="1">
                <a:latin typeface="Arial" charset="0"/>
              </a:rPr>
              <a:t>BioToP</a:t>
            </a:r>
            <a:r>
              <a:rPr lang="en-GB" sz="1600" dirty="0">
                <a:latin typeface="Arial" charset="0"/>
              </a:rPr>
              <a:t>) </a:t>
            </a:r>
          </a:p>
          <a:p>
            <a:pPr marL="735013" lvl="1" indent="-285750">
              <a:spcAft>
                <a:spcPct val="20000"/>
              </a:spcAft>
              <a:buFont typeface="Symbol" panose="05050102010706020507" pitchFamily="18" charset="2"/>
              <a:buChar char="-"/>
            </a:pPr>
            <a:r>
              <a:rPr lang="en-GB" sz="1600" dirty="0">
                <a:latin typeface="Arial" charset="0"/>
              </a:rPr>
              <a:t>International Graduate School in </a:t>
            </a:r>
            <a:r>
              <a:rPr lang="en-GB" sz="1600" dirty="0" err="1">
                <a:latin typeface="Arial" charset="0"/>
              </a:rPr>
              <a:t>Nanobiotechnology</a:t>
            </a:r>
            <a:r>
              <a:rPr lang="en-GB" sz="1600" dirty="0">
                <a:latin typeface="Arial" charset="0"/>
              </a:rPr>
              <a:t> (IGS-</a:t>
            </a:r>
            <a:r>
              <a:rPr lang="en-GB" sz="1600" dirty="0" err="1">
                <a:latin typeface="Arial" charset="0"/>
              </a:rPr>
              <a:t>NanoBio</a:t>
            </a:r>
            <a:r>
              <a:rPr lang="en-GB" sz="1600" dirty="0">
                <a:latin typeface="Arial" charset="0"/>
              </a:rPr>
              <a:t>)</a:t>
            </a:r>
          </a:p>
          <a:p>
            <a:pPr>
              <a:spcAft>
                <a:spcPct val="20000"/>
              </a:spcAft>
              <a:buFont typeface="Wingdings" pitchFamily="2" charset="2"/>
              <a:buChar char="§"/>
            </a:pPr>
            <a:endParaRPr lang="en-GB" sz="1600" dirty="0">
              <a:latin typeface="Arial" charset="0"/>
            </a:endParaRPr>
          </a:p>
          <a:p>
            <a:pPr>
              <a:spcAft>
                <a:spcPct val="20000"/>
              </a:spcAft>
              <a:buFont typeface="Wingdings" pitchFamily="2" charset="2"/>
              <a:buChar char="§"/>
            </a:pPr>
            <a:r>
              <a:rPr lang="en-GB" sz="1600" dirty="0">
                <a:latin typeface="Arial" charset="0"/>
              </a:rPr>
              <a:t>BOKU Doctoral Programmes </a:t>
            </a:r>
          </a:p>
          <a:p>
            <a:pPr marL="735013" lvl="1" indent="-285750">
              <a:spcAft>
                <a:spcPct val="20000"/>
              </a:spcAft>
              <a:buFont typeface="Symbol" panose="05050102010706020507" pitchFamily="18" charset="2"/>
              <a:buChar char="-"/>
            </a:pPr>
            <a:r>
              <a:rPr lang="en-US" sz="1600" dirty="0">
                <a:latin typeface="Arial" charset="0"/>
              </a:rPr>
              <a:t>Advanced </a:t>
            </a:r>
            <a:r>
              <a:rPr lang="en-US" sz="1600" dirty="0" err="1">
                <a:latin typeface="Arial" charset="0"/>
              </a:rPr>
              <a:t>Biorefineries</a:t>
            </a:r>
            <a:r>
              <a:rPr lang="en-US" sz="1600" dirty="0">
                <a:latin typeface="Arial" charset="0"/>
              </a:rPr>
              <a:t>, Chemistry &amp; Materials (ABC&amp;M)</a:t>
            </a:r>
            <a:endParaRPr lang="en-GB" sz="1600" dirty="0">
              <a:latin typeface="Arial" charset="0"/>
            </a:endParaRPr>
          </a:p>
          <a:p>
            <a:pPr marL="735013" lvl="1" indent="-285750">
              <a:spcAft>
                <a:spcPct val="20000"/>
              </a:spcAft>
              <a:buFont typeface="Symbol" panose="05050102010706020507" pitchFamily="18" charset="2"/>
              <a:buChar char="-"/>
            </a:pPr>
            <a:r>
              <a:rPr lang="en-GB" sz="1600" dirty="0">
                <a:latin typeface="Arial" charset="0"/>
              </a:rPr>
              <a:t>Bioprocess Engineering (</a:t>
            </a:r>
            <a:r>
              <a:rPr lang="en-GB" sz="1600" dirty="0" err="1">
                <a:latin typeface="Arial" charset="0"/>
              </a:rPr>
              <a:t>BioproEng</a:t>
            </a:r>
            <a:r>
              <a:rPr lang="en-GB" sz="1600" dirty="0">
                <a:latin typeface="Arial" charset="0"/>
              </a:rPr>
              <a:t>)</a:t>
            </a:r>
          </a:p>
          <a:p>
            <a:pPr marL="735013" lvl="1" indent="-285750">
              <a:spcAft>
                <a:spcPct val="20000"/>
              </a:spcAft>
              <a:buFont typeface="Symbol" panose="05050102010706020507" pitchFamily="18" charset="2"/>
              <a:buChar char="-"/>
            </a:pPr>
            <a:r>
              <a:rPr lang="en-GB" sz="1600" b="1" dirty="0">
                <a:solidFill>
                  <a:srgbClr val="0073AF"/>
                </a:solidFill>
                <a:latin typeface="Arial" charset="0"/>
              </a:rPr>
              <a:t>Human River Systems in the 21st century (HR21)</a:t>
            </a:r>
          </a:p>
          <a:p>
            <a:pPr marL="735013" lvl="1" indent="-285750">
              <a:spcAft>
                <a:spcPct val="20000"/>
              </a:spcAft>
              <a:buFont typeface="Symbol" panose="05050102010706020507" pitchFamily="18" charset="2"/>
              <a:buChar char="-"/>
            </a:pPr>
            <a:r>
              <a:rPr lang="en-GB" sz="1600" dirty="0">
                <a:latin typeface="Arial" charset="0"/>
              </a:rPr>
              <a:t>Transitions to Sustainability (T2S)</a:t>
            </a:r>
          </a:p>
          <a:p>
            <a:pPr>
              <a:spcAft>
                <a:spcPct val="20000"/>
              </a:spcAft>
              <a:buFont typeface="Wingdings" pitchFamily="2" charset="2"/>
              <a:buChar char="§"/>
            </a:pPr>
            <a:endParaRPr lang="en-US" sz="1600" dirty="0" smtClean="0">
              <a:latin typeface="Arial" charset="0"/>
            </a:endParaRPr>
          </a:p>
          <a:p>
            <a:endParaRPr lang="de-DE" sz="1600" dirty="0">
              <a:solidFill>
                <a:srgbClr val="000000"/>
              </a:solidFill>
              <a:latin typeface="Arial" charset="0"/>
            </a:endParaRPr>
          </a:p>
          <a:p>
            <a:endParaRPr lang="en-GB" sz="1600" dirty="0">
              <a:solidFill>
                <a:srgbClr val="000000"/>
              </a:solidFill>
              <a:latin typeface="Arial" charset="0"/>
            </a:endParaRPr>
          </a:p>
        </p:txBody>
      </p:sp>
    </p:spTree>
    <p:extLst>
      <p:ext uri="{BB962C8B-B14F-4D97-AF65-F5344CB8AC3E}">
        <p14:creationId xmlns:p14="http://schemas.microsoft.com/office/powerpoint/2010/main" val="18296314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liennummernplatzhalter 3"/>
          <p:cNvSpPr>
            <a:spLocks noGrp="1"/>
          </p:cNvSpPr>
          <p:nvPr>
            <p:ph type="sldNum" sz="quarter" idx="11"/>
          </p:nvPr>
        </p:nvSpPr>
        <p:spPr/>
        <p:txBody>
          <a:bodyPr/>
          <a:lstStyle/>
          <a:p>
            <a:fld id="{C4811494-0BFE-4C18-B13E-599A7D53AFAA}" type="slidenum">
              <a:rPr lang="de-DE"/>
              <a:pPr/>
              <a:t>6</a:t>
            </a:fld>
            <a:endParaRPr lang="de-DE"/>
          </a:p>
        </p:txBody>
      </p:sp>
      <p:sp>
        <p:nvSpPr>
          <p:cNvPr id="252930" name="Text Box 2"/>
          <p:cNvSpPr txBox="1">
            <a:spLocks noChangeArrowheads="1"/>
          </p:cNvSpPr>
          <p:nvPr/>
        </p:nvSpPr>
        <p:spPr bwMode="auto">
          <a:xfrm>
            <a:off x="719138" y="1258888"/>
            <a:ext cx="61214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500" b="1"/>
              <a:t>Departments</a:t>
            </a:r>
          </a:p>
          <a:p>
            <a:pPr>
              <a:spcBef>
                <a:spcPct val="50000"/>
              </a:spcBef>
            </a:pPr>
            <a:endParaRPr lang="en-GB" sz="2500" b="1"/>
          </a:p>
        </p:txBody>
      </p:sp>
      <p:pic>
        <p:nvPicPr>
          <p:cNvPr id="252965" name="Picture 37" descr="http://www.boku.ac.at/uploads/RTEmagicC_material_02.gif.gif">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730" y="1873687"/>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66" name="Picture 38" descr="http://www.boku.ac.at/uploads/RTEmagicC_biotech_02.gif.gif">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304" y="2148325"/>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67" name="Picture 39" descr="http://www.boku.ac.at/uploads/RTEmagicC_wasser_02.gif.gif">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0304" y="2422962"/>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68" name="Picture 40" descr="http://www.boku.ac.at/uploads/RTEmagicC_nanobiotech_03.gif.gif">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0304" y="2697600"/>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69" name="Picture 41" descr="http://www.boku.ac.at/uploads/RTEmagicC_chemie_02.gif.gif">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20304" y="2972237"/>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0" name="Picture 42" descr="http://www.boku.ac.at/uploads/RTEmagicC_biologie_02.gif.gif">
            <a:hlinkClick r:id="rId12"/>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20304" y="3267199"/>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1" name="Picture 43" descr="http://www.boku.ac.at/uploads/RTEmagicC_lebensmittel_02.gif.gif">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20304" y="3505324"/>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2" name="Picture 44" descr="http://www.boku.ac.at/uploads/RTEmagicC_raum_02.gif.gif">
            <a:hlinkClick r:id="rId16"/>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0304" y="3779962"/>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3" name="Picture 45" descr="http://www.boku.ac.at/uploads/RTEmagicC_sozial_02.gif.gif">
            <a:hlinkClick r:id="rId18"/>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20304" y="4054599"/>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4" name="Picture 46" descr="http://www.boku.ac.at/uploads/RTEmagicC_agrar_02.gif.gif">
            <a:hlinkClick r:id="rId20"/>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20304" y="4329237"/>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5" name="Picture 47" descr="http://www.boku.ac.at/uploads/RTEmagicC_bautechnik_02.gif.gif">
            <a:hlinkClick r:id="rId22"/>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720304" y="4603874"/>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6" name="Picture 48" descr="http://www.boku.ac.at/uploads/RTEmagicC_wald_02.gif.gif">
            <a:hlinkClick r:id="rId24"/>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720304" y="4878512"/>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7" name="Picture 49" descr="http://www.boku.ac.at/uploads/RTEmagicC_pflanzen_02.gif.gif">
            <a:hlinkClick r:id="rId26"/>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720304" y="5153149"/>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8" name="Picture 50" descr="http://www.boku.ac.at/uploads/RTEmagicC_tulln_02.gif.gif">
            <a:hlinkClick r:id="rId28"/>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720304" y="5427787"/>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2979" name="Picture 51" descr="http://www.boku.ac.at/uploads/media/dagz_01.gif">
            <a:hlinkClick r:id="rId30"/>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720304" y="5702424"/>
            <a:ext cx="238125" cy="2381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
          <p:cNvSpPr txBox="1">
            <a:spLocks noChangeArrowheads="1"/>
          </p:cNvSpPr>
          <p:nvPr/>
        </p:nvSpPr>
        <p:spPr bwMode="auto">
          <a:xfrm>
            <a:off x="1080344" y="1836093"/>
            <a:ext cx="7704856" cy="441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Material Sciences and Process </a:t>
            </a:r>
            <a:r>
              <a:rPr lang="en-US" sz="1600" dirty="0" smtClean="0">
                <a:solidFill>
                  <a:srgbClr val="000000"/>
                </a:solidFill>
                <a:latin typeface="Arial" charset="0"/>
              </a:rPr>
              <a:t>Engineering</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a:t>
            </a:r>
            <a:r>
              <a:rPr lang="en-US" sz="1600" dirty="0" smtClean="0">
                <a:solidFill>
                  <a:srgbClr val="000000"/>
                </a:solidFill>
                <a:latin typeface="Arial" charset="0"/>
              </a:rPr>
              <a:t>Biotechnology</a:t>
            </a:r>
          </a:p>
          <a:p>
            <a:pPr marL="0" indent="0">
              <a:spcAft>
                <a:spcPts val="200"/>
              </a:spcAft>
            </a:pPr>
            <a:r>
              <a:rPr lang="en-US" sz="1600" b="1" dirty="0" smtClean="0">
                <a:solidFill>
                  <a:srgbClr val="0073AF"/>
                </a:solidFill>
                <a:latin typeface="Arial" charset="0"/>
              </a:rPr>
              <a:t>Department </a:t>
            </a:r>
            <a:r>
              <a:rPr lang="en-US" sz="1600" b="1" dirty="0">
                <a:solidFill>
                  <a:srgbClr val="0073AF"/>
                </a:solidFill>
                <a:latin typeface="Arial" charset="0"/>
              </a:rPr>
              <a:t>of Water, Atmosphere and </a:t>
            </a:r>
            <a:r>
              <a:rPr lang="en-US" sz="1600" b="1" dirty="0" smtClean="0">
                <a:solidFill>
                  <a:srgbClr val="0073AF"/>
                </a:solidFill>
                <a:latin typeface="Arial" charset="0"/>
              </a:rPr>
              <a:t>Environment</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a:t>
            </a:r>
            <a:r>
              <a:rPr lang="en-US" sz="1600" dirty="0" err="1" smtClean="0">
                <a:solidFill>
                  <a:srgbClr val="000000"/>
                </a:solidFill>
                <a:latin typeface="Arial" charset="0"/>
              </a:rPr>
              <a:t>Nanobiotechnology</a:t>
            </a:r>
            <a:endParaRPr lang="en-US" sz="1600" dirty="0" smtClean="0">
              <a:solidFill>
                <a:srgbClr val="000000"/>
              </a:solidFill>
              <a:latin typeface="Arial" charset="0"/>
            </a:endParaRP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a:t>
            </a:r>
            <a:r>
              <a:rPr lang="en-US" sz="1600" dirty="0" smtClean="0">
                <a:solidFill>
                  <a:srgbClr val="000000"/>
                </a:solidFill>
                <a:latin typeface="Arial" charset="0"/>
              </a:rPr>
              <a:t>Chemistry</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Integrative Biology and Biodiversity </a:t>
            </a:r>
            <a:r>
              <a:rPr lang="en-US" sz="1600" dirty="0" smtClean="0">
                <a:solidFill>
                  <a:srgbClr val="000000"/>
                </a:solidFill>
                <a:latin typeface="Arial" charset="0"/>
              </a:rPr>
              <a:t>Research</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Food Sciences and </a:t>
            </a:r>
            <a:r>
              <a:rPr lang="en-US" sz="1600" dirty="0" smtClean="0">
                <a:solidFill>
                  <a:srgbClr val="000000"/>
                </a:solidFill>
                <a:latin typeface="Arial" charset="0"/>
              </a:rPr>
              <a:t>Technology</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Spatial-, Landscape-, and </a:t>
            </a:r>
            <a:r>
              <a:rPr lang="en-US" sz="1600" dirty="0" smtClean="0">
                <a:solidFill>
                  <a:srgbClr val="000000"/>
                </a:solidFill>
                <a:latin typeface="Arial" charset="0"/>
              </a:rPr>
              <a:t>Infrastructure-Sciences</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Economics and Social </a:t>
            </a:r>
            <a:r>
              <a:rPr lang="en-US" sz="1600" dirty="0" smtClean="0">
                <a:solidFill>
                  <a:srgbClr val="000000"/>
                </a:solidFill>
                <a:latin typeface="Arial" charset="0"/>
              </a:rPr>
              <a:t>Sciences</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Sustainable Agricultural </a:t>
            </a:r>
            <a:r>
              <a:rPr lang="en-US" sz="1600" dirty="0" smtClean="0">
                <a:solidFill>
                  <a:srgbClr val="000000"/>
                </a:solidFill>
                <a:latin typeface="Arial" charset="0"/>
              </a:rPr>
              <a:t>Systems</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Structural Engineering and Natural </a:t>
            </a:r>
            <a:r>
              <a:rPr lang="en-US" sz="1600" dirty="0" smtClean="0">
                <a:solidFill>
                  <a:srgbClr val="000000"/>
                </a:solidFill>
                <a:latin typeface="Arial" charset="0"/>
              </a:rPr>
              <a:t>Hazards</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Forest- and Soil </a:t>
            </a:r>
            <a:r>
              <a:rPr lang="en-US" sz="1600" dirty="0" smtClean="0">
                <a:solidFill>
                  <a:srgbClr val="000000"/>
                </a:solidFill>
                <a:latin typeface="Arial" charset="0"/>
              </a:rPr>
              <a:t>Sciences</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Applied Plant Sciences and Plant </a:t>
            </a:r>
            <a:r>
              <a:rPr lang="en-US" sz="1600" dirty="0" smtClean="0">
                <a:solidFill>
                  <a:srgbClr val="000000"/>
                </a:solidFill>
                <a:latin typeface="Arial" charset="0"/>
              </a:rPr>
              <a:t>Biotechnology</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a:t>
            </a:r>
            <a:r>
              <a:rPr lang="en-US" sz="1600" dirty="0" err="1">
                <a:solidFill>
                  <a:srgbClr val="000000"/>
                </a:solidFill>
                <a:latin typeface="Arial" charset="0"/>
              </a:rPr>
              <a:t>Agrobiotechnology</a:t>
            </a:r>
            <a:r>
              <a:rPr lang="en-US" sz="1600" dirty="0">
                <a:solidFill>
                  <a:srgbClr val="000000"/>
                </a:solidFill>
                <a:latin typeface="Arial" charset="0"/>
              </a:rPr>
              <a:t> (IFA </a:t>
            </a:r>
            <a:r>
              <a:rPr lang="en-US" sz="1600" dirty="0" err="1" smtClean="0">
                <a:solidFill>
                  <a:srgbClr val="000000"/>
                </a:solidFill>
                <a:latin typeface="Arial" charset="0"/>
              </a:rPr>
              <a:t>Tulln</a:t>
            </a:r>
            <a:r>
              <a:rPr lang="en-US" sz="1600" dirty="0" smtClean="0">
                <a:solidFill>
                  <a:srgbClr val="000000"/>
                </a:solidFill>
                <a:latin typeface="Arial" charset="0"/>
              </a:rPr>
              <a:t>)</a:t>
            </a:r>
          </a:p>
          <a:p>
            <a:pPr marL="0" indent="0">
              <a:spcAft>
                <a:spcPts val="200"/>
              </a:spcAft>
            </a:pPr>
            <a:r>
              <a:rPr lang="en-US" sz="1600" dirty="0" smtClean="0">
                <a:solidFill>
                  <a:srgbClr val="000000"/>
                </a:solidFill>
                <a:latin typeface="Arial" charset="0"/>
              </a:rPr>
              <a:t>Department </a:t>
            </a:r>
            <a:r>
              <a:rPr lang="en-US" sz="1600" dirty="0">
                <a:solidFill>
                  <a:srgbClr val="000000"/>
                </a:solidFill>
                <a:latin typeface="Arial" charset="0"/>
              </a:rPr>
              <a:t>of Applied Genetics and Cell </a:t>
            </a:r>
            <a:r>
              <a:rPr lang="en-US" sz="1600" dirty="0" smtClean="0">
                <a:solidFill>
                  <a:srgbClr val="000000"/>
                </a:solidFill>
                <a:latin typeface="Arial" charset="0"/>
              </a:rPr>
              <a:t>Biology</a:t>
            </a:r>
          </a:p>
          <a:p>
            <a:pPr marL="0" indent="0">
              <a:spcAft>
                <a:spcPts val="200"/>
              </a:spcAft>
            </a:pPr>
            <a:endParaRPr lang="en-GB" sz="1600" dirty="0">
              <a:solidFill>
                <a:srgbClr val="000000"/>
              </a:solidFill>
              <a:latin typeface="Arial" charset="0"/>
            </a:endParaRPr>
          </a:p>
        </p:txBody>
      </p:sp>
    </p:spTree>
    <p:extLst>
      <p:ext uri="{BB962C8B-B14F-4D97-AF65-F5344CB8AC3E}">
        <p14:creationId xmlns:p14="http://schemas.microsoft.com/office/powerpoint/2010/main" val="315184877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liennummernplatzhalter 3"/>
          <p:cNvSpPr>
            <a:spLocks noGrp="1"/>
          </p:cNvSpPr>
          <p:nvPr>
            <p:ph type="sldNum" sz="quarter" idx="11"/>
          </p:nvPr>
        </p:nvSpPr>
        <p:spPr/>
        <p:txBody>
          <a:bodyPr/>
          <a:lstStyle/>
          <a:p>
            <a:fld id="{C4811494-0BFE-4C18-B13E-599A7D53AFAA}" type="slidenum">
              <a:rPr lang="de-DE"/>
              <a:pPr/>
              <a:t>7</a:t>
            </a:fld>
            <a:endParaRPr lang="de-DE"/>
          </a:p>
        </p:txBody>
      </p:sp>
      <p:sp>
        <p:nvSpPr>
          <p:cNvPr id="252930" name="Text Box 2"/>
          <p:cNvSpPr txBox="1">
            <a:spLocks noChangeArrowheads="1"/>
          </p:cNvSpPr>
          <p:nvPr/>
        </p:nvSpPr>
        <p:spPr bwMode="auto">
          <a:xfrm>
            <a:off x="719138" y="1255907"/>
            <a:ext cx="6121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500" b="1" dirty="0" smtClean="0"/>
              <a:t>Other scientific </a:t>
            </a:r>
            <a:r>
              <a:rPr lang="en-GB" sz="2500" b="1" dirty="0"/>
              <a:t>units </a:t>
            </a:r>
            <a:r>
              <a:rPr lang="en-GB" sz="2500" b="1" dirty="0" smtClean="0"/>
              <a:t>and initiatives </a:t>
            </a:r>
            <a:endParaRPr lang="en-GB" sz="2500" b="1" dirty="0"/>
          </a:p>
        </p:txBody>
      </p:sp>
      <p:sp>
        <p:nvSpPr>
          <p:cNvPr id="37" name="Text Box 3"/>
          <p:cNvSpPr txBox="1">
            <a:spLocks noChangeArrowheads="1"/>
          </p:cNvSpPr>
          <p:nvPr/>
        </p:nvSpPr>
        <p:spPr bwMode="auto">
          <a:xfrm>
            <a:off x="719138" y="2300482"/>
            <a:ext cx="8066062" cy="389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defRPr sz="2400">
                <a:solidFill>
                  <a:schemeClr val="tx1"/>
                </a:solidFill>
                <a:latin typeface="Times New Roman" pitchFamily="18" charset="0"/>
              </a:defRPr>
            </a:lvl1pPr>
            <a:lvl2pPr marL="715963" indent="-266700">
              <a:defRPr sz="2400">
                <a:solidFill>
                  <a:schemeClr val="tx1"/>
                </a:solidFill>
                <a:latin typeface="Times New Roman" pitchFamily="18" charset="0"/>
              </a:defRPr>
            </a:lvl2pPr>
            <a:lvl3pPr marL="1719263"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pPr marL="285750" indent="-285750">
              <a:spcAft>
                <a:spcPts val="600"/>
              </a:spcAft>
              <a:buFont typeface="Wingdings" pitchFamily="2" charset="2"/>
              <a:buChar char="§"/>
            </a:pPr>
            <a:r>
              <a:rPr lang="en-GB" sz="1600" b="1" dirty="0">
                <a:solidFill>
                  <a:srgbClr val="0073AF"/>
                </a:solidFill>
                <a:latin typeface="Arial" charset="0"/>
              </a:rPr>
              <a:t>Centre for Development Research (CDR)</a:t>
            </a:r>
          </a:p>
          <a:p>
            <a:pPr marL="285750" indent="-285750">
              <a:spcAft>
                <a:spcPts val="600"/>
              </a:spcAft>
              <a:buFont typeface="Wingdings" pitchFamily="2" charset="2"/>
              <a:buChar char="§"/>
            </a:pPr>
            <a:endParaRPr lang="en-GB" sz="1600" dirty="0" smtClean="0">
              <a:solidFill>
                <a:srgbClr val="000000"/>
              </a:solidFill>
              <a:latin typeface="Arial" charset="0"/>
            </a:endParaRPr>
          </a:p>
          <a:p>
            <a:pPr marL="285750" indent="-285750">
              <a:spcAft>
                <a:spcPts val="600"/>
              </a:spcAft>
              <a:buFont typeface="Wingdings" pitchFamily="2" charset="2"/>
              <a:buChar char="§"/>
            </a:pPr>
            <a:r>
              <a:rPr lang="en-US" sz="1600" dirty="0" smtClean="0">
                <a:solidFill>
                  <a:srgbClr val="000000"/>
                </a:solidFill>
                <a:latin typeface="Arial" charset="0"/>
              </a:rPr>
              <a:t>Center </a:t>
            </a:r>
            <a:r>
              <a:rPr lang="en-US" sz="1600" dirty="0">
                <a:solidFill>
                  <a:srgbClr val="000000"/>
                </a:solidFill>
                <a:latin typeface="Arial" charset="0"/>
              </a:rPr>
              <a:t>for Global Change and Sustainability</a:t>
            </a:r>
          </a:p>
          <a:p>
            <a:pPr marL="285750" indent="-285750">
              <a:spcAft>
                <a:spcPts val="600"/>
              </a:spcAft>
              <a:buFont typeface="Wingdings" pitchFamily="2" charset="2"/>
              <a:buChar char="§"/>
            </a:pPr>
            <a:r>
              <a:rPr lang="en-US" sz="1600" dirty="0" smtClean="0">
                <a:solidFill>
                  <a:srgbClr val="000000"/>
                </a:solidFill>
                <a:latin typeface="Arial" charset="0"/>
              </a:rPr>
              <a:t>Center </a:t>
            </a:r>
            <a:r>
              <a:rPr lang="en-US" sz="1600" dirty="0">
                <a:solidFill>
                  <a:srgbClr val="000000"/>
                </a:solidFill>
                <a:latin typeface="Arial" charset="0"/>
              </a:rPr>
              <a:t>for Agricultural Sciences</a:t>
            </a:r>
          </a:p>
          <a:p>
            <a:pPr marL="285750" indent="-285750">
              <a:spcAft>
                <a:spcPts val="600"/>
              </a:spcAft>
              <a:buFont typeface="Wingdings" pitchFamily="2" charset="2"/>
              <a:buChar char="§"/>
            </a:pPr>
            <a:r>
              <a:rPr lang="en-US" sz="1600" dirty="0" smtClean="0">
                <a:solidFill>
                  <a:srgbClr val="000000"/>
                </a:solidFill>
                <a:latin typeface="Arial" charset="0"/>
              </a:rPr>
              <a:t>Vienna </a:t>
            </a:r>
            <a:r>
              <a:rPr lang="en-US" sz="1600" dirty="0">
                <a:solidFill>
                  <a:srgbClr val="000000"/>
                </a:solidFill>
                <a:latin typeface="Arial" charset="0"/>
              </a:rPr>
              <a:t>Institute of </a:t>
            </a:r>
            <a:r>
              <a:rPr lang="en-US" sz="1600" dirty="0" err="1">
                <a:solidFill>
                  <a:srgbClr val="000000"/>
                </a:solidFill>
                <a:latin typeface="Arial" charset="0"/>
              </a:rPr>
              <a:t>BioTechnology</a:t>
            </a:r>
            <a:endParaRPr lang="en-US" sz="1600" dirty="0">
              <a:solidFill>
                <a:srgbClr val="000000"/>
              </a:solidFill>
              <a:latin typeface="Arial" charset="0"/>
            </a:endParaRPr>
          </a:p>
          <a:p>
            <a:pPr marL="285750" indent="-285750">
              <a:spcAft>
                <a:spcPts val="600"/>
              </a:spcAft>
              <a:buFont typeface="Wingdings" pitchFamily="2" charset="2"/>
              <a:buChar char="§"/>
            </a:pPr>
            <a:r>
              <a:rPr lang="en-US" sz="1600" dirty="0" smtClean="0">
                <a:solidFill>
                  <a:srgbClr val="000000"/>
                </a:solidFill>
                <a:latin typeface="Arial" charset="0"/>
              </a:rPr>
              <a:t>Bio- </a:t>
            </a:r>
            <a:r>
              <a:rPr lang="en-US" sz="1600" dirty="0">
                <a:solidFill>
                  <a:srgbClr val="000000"/>
                </a:solidFill>
                <a:latin typeface="Arial" charset="0"/>
              </a:rPr>
              <a:t>Resources &amp; Technologies </a:t>
            </a:r>
            <a:r>
              <a:rPr lang="en-US" sz="1600" dirty="0" err="1">
                <a:solidFill>
                  <a:srgbClr val="000000"/>
                </a:solidFill>
                <a:latin typeface="Arial" charset="0"/>
              </a:rPr>
              <a:t>Tulln</a:t>
            </a:r>
            <a:endParaRPr lang="en-GB" sz="1600" dirty="0" smtClean="0">
              <a:solidFill>
                <a:srgbClr val="000000"/>
              </a:solidFill>
              <a:latin typeface="Arial" charset="0"/>
            </a:endParaRPr>
          </a:p>
          <a:p>
            <a:pPr marL="285750" indent="-285750">
              <a:spcAft>
                <a:spcPts val="600"/>
              </a:spcAft>
              <a:buFont typeface="Wingdings" pitchFamily="2" charset="2"/>
              <a:buChar char="§"/>
            </a:pPr>
            <a:endParaRPr lang="en-GB" sz="1600" dirty="0" smtClean="0">
              <a:solidFill>
                <a:srgbClr val="000000"/>
              </a:solidFill>
              <a:latin typeface="Arial" charset="0"/>
            </a:endParaRPr>
          </a:p>
          <a:p>
            <a:pPr marL="285750" indent="-285750">
              <a:spcAft>
                <a:spcPts val="600"/>
              </a:spcAft>
              <a:buFont typeface="Wingdings" pitchFamily="2" charset="2"/>
              <a:buChar char="§"/>
            </a:pPr>
            <a:r>
              <a:rPr lang="en-US" sz="1600" dirty="0">
                <a:solidFill>
                  <a:srgbClr val="000000"/>
                </a:solidFill>
                <a:latin typeface="Arial" charset="0"/>
              </a:rPr>
              <a:t>BOKU Network for Bioconversion of </a:t>
            </a:r>
            <a:r>
              <a:rPr lang="en-US" sz="1600" dirty="0" smtClean="0">
                <a:solidFill>
                  <a:srgbClr val="000000"/>
                </a:solidFill>
                <a:latin typeface="Arial" charset="0"/>
              </a:rPr>
              <a:t>Renewables</a:t>
            </a:r>
          </a:p>
          <a:p>
            <a:pPr marL="285750" indent="-285750">
              <a:spcAft>
                <a:spcPts val="600"/>
              </a:spcAft>
              <a:buFont typeface="Wingdings" pitchFamily="2" charset="2"/>
              <a:buChar char="§"/>
            </a:pPr>
            <a:r>
              <a:rPr lang="en-US" sz="1600" dirty="0">
                <a:solidFill>
                  <a:srgbClr val="000000"/>
                </a:solidFill>
                <a:latin typeface="Arial" charset="0"/>
              </a:rPr>
              <a:t>BOKU </a:t>
            </a:r>
            <a:r>
              <a:rPr lang="en-US" sz="1600" dirty="0" smtClean="0">
                <a:solidFill>
                  <a:srgbClr val="000000"/>
                </a:solidFill>
                <a:latin typeface="Arial" charset="0"/>
              </a:rPr>
              <a:t>Energy-Cluster</a:t>
            </a:r>
            <a:endParaRPr lang="de-AT" sz="1600" dirty="0" smtClean="0">
              <a:solidFill>
                <a:srgbClr val="000000"/>
              </a:solidFill>
              <a:latin typeface="Arial" charset="0"/>
            </a:endParaRPr>
          </a:p>
          <a:p>
            <a:pPr marL="285750" indent="-285750">
              <a:spcAft>
                <a:spcPts val="600"/>
              </a:spcAft>
              <a:buFont typeface="Wingdings" pitchFamily="2" charset="2"/>
              <a:buChar char="§"/>
            </a:pPr>
            <a:r>
              <a:rPr lang="de-AT" sz="1600" dirty="0" err="1" smtClean="0">
                <a:solidFill>
                  <a:srgbClr val="000000"/>
                </a:solidFill>
                <a:latin typeface="Arial" charset="0"/>
              </a:rPr>
              <a:t>WasserCluster</a:t>
            </a:r>
            <a:r>
              <a:rPr lang="de-AT" sz="1600" dirty="0" smtClean="0">
                <a:solidFill>
                  <a:srgbClr val="000000"/>
                </a:solidFill>
                <a:latin typeface="Arial" charset="0"/>
              </a:rPr>
              <a:t> </a:t>
            </a:r>
            <a:r>
              <a:rPr lang="de-AT" sz="1600" dirty="0">
                <a:solidFill>
                  <a:srgbClr val="000000"/>
                </a:solidFill>
                <a:latin typeface="Arial" charset="0"/>
              </a:rPr>
              <a:t>Lunz - Biologische Station </a:t>
            </a:r>
            <a:r>
              <a:rPr lang="de-AT" sz="1600" dirty="0" smtClean="0">
                <a:solidFill>
                  <a:srgbClr val="000000"/>
                </a:solidFill>
                <a:latin typeface="Arial" charset="0"/>
              </a:rPr>
              <a:t>GmbH</a:t>
            </a:r>
          </a:p>
          <a:p>
            <a:pPr marL="285750" indent="-285750">
              <a:spcAft>
                <a:spcPts val="600"/>
              </a:spcAft>
              <a:buFont typeface="Wingdings" pitchFamily="2" charset="2"/>
              <a:buChar char="§"/>
            </a:pPr>
            <a:r>
              <a:rPr lang="en-GB" sz="1600" dirty="0">
                <a:solidFill>
                  <a:srgbClr val="000000"/>
                </a:solidFill>
                <a:latin typeface="Arial" charset="0"/>
              </a:rPr>
              <a:t>BIOENERGY 2020+ </a:t>
            </a:r>
            <a:r>
              <a:rPr lang="en-GB" sz="1600" dirty="0" smtClean="0">
                <a:solidFill>
                  <a:srgbClr val="000000"/>
                </a:solidFill>
                <a:latin typeface="Arial" charset="0"/>
              </a:rPr>
              <a:t>GmbH</a:t>
            </a:r>
          </a:p>
          <a:p>
            <a:pPr marL="285750" indent="-285750">
              <a:spcAft>
                <a:spcPts val="600"/>
              </a:spcAft>
              <a:buFont typeface="Wingdings" pitchFamily="2" charset="2"/>
              <a:buChar char="§"/>
            </a:pPr>
            <a:r>
              <a:rPr lang="en-GB" sz="1600" dirty="0" smtClean="0">
                <a:solidFill>
                  <a:srgbClr val="000000"/>
                </a:solidFill>
                <a:latin typeface="Arial" charset="0"/>
              </a:rPr>
              <a:t>…</a:t>
            </a:r>
          </a:p>
        </p:txBody>
      </p:sp>
    </p:spTree>
    <p:extLst>
      <p:ext uri="{BB962C8B-B14F-4D97-AF65-F5344CB8AC3E}">
        <p14:creationId xmlns:p14="http://schemas.microsoft.com/office/powerpoint/2010/main" val="268887136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1"/>
          </p:nvPr>
        </p:nvSpPr>
        <p:spPr/>
        <p:txBody>
          <a:bodyPr/>
          <a:lstStyle/>
          <a:p>
            <a:fld id="{E60E670D-A29D-4F4A-BAFE-0BAECD592AF5}" type="slidenum">
              <a:rPr lang="de-DE"/>
              <a:pPr/>
              <a:t>8</a:t>
            </a:fld>
            <a:endParaRPr lang="de-DE"/>
          </a:p>
        </p:txBody>
      </p:sp>
      <p:sp>
        <p:nvSpPr>
          <p:cNvPr id="150530" name="Text Box 2"/>
          <p:cNvSpPr txBox="1">
            <a:spLocks noChangeArrowheads="1"/>
          </p:cNvSpPr>
          <p:nvPr/>
        </p:nvSpPr>
        <p:spPr bwMode="auto">
          <a:xfrm>
            <a:off x="858838" y="1671638"/>
            <a:ext cx="7643812"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GB" sz="2400">
              <a:latin typeface="Times New Roman" pitchFamily="18" charset="0"/>
            </a:endParaRPr>
          </a:p>
          <a:p>
            <a:pPr eaLnBrk="0" hangingPunct="0"/>
            <a:endParaRPr lang="en-GB" sz="2400">
              <a:latin typeface="Times New Roman" pitchFamily="18" charset="0"/>
            </a:endParaRPr>
          </a:p>
        </p:txBody>
      </p:sp>
      <p:sp>
        <p:nvSpPr>
          <p:cNvPr id="150531" name="Text Box 3"/>
          <p:cNvSpPr txBox="1">
            <a:spLocks noChangeArrowheads="1"/>
          </p:cNvSpPr>
          <p:nvPr/>
        </p:nvSpPr>
        <p:spPr bwMode="auto">
          <a:xfrm>
            <a:off x="719138" y="1258888"/>
            <a:ext cx="6121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500" b="1"/>
              <a:t>Department of </a:t>
            </a:r>
            <a:br>
              <a:rPr lang="de-DE" sz="2500" b="1"/>
            </a:br>
            <a:r>
              <a:rPr lang="de-DE" sz="2500" b="1"/>
              <a:t>Water, Atmosphere and Environment</a:t>
            </a:r>
            <a:endParaRPr lang="en-GB" sz="2500" b="1"/>
          </a:p>
        </p:txBody>
      </p:sp>
      <p:sp>
        <p:nvSpPr>
          <p:cNvPr id="150532" name="Text Box 4"/>
          <p:cNvSpPr txBox="1">
            <a:spLocks noChangeArrowheads="1"/>
          </p:cNvSpPr>
          <p:nvPr/>
        </p:nvSpPr>
        <p:spPr bwMode="auto">
          <a:xfrm>
            <a:off x="719138" y="2484165"/>
            <a:ext cx="8281987" cy="368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Times New Roman" pitchFamily="18" charset="0"/>
              </a:defRPr>
            </a:lvl1pPr>
            <a:lvl2pPr marL="712788" indent="-263525">
              <a:defRPr sz="2400">
                <a:solidFill>
                  <a:schemeClr val="tx1"/>
                </a:solidFill>
                <a:latin typeface="Times New Roman" pitchFamily="18" charset="0"/>
              </a:defRPr>
            </a:lvl2pPr>
            <a:lvl3pPr marL="1349375" indent="-457200">
              <a:defRPr sz="2400">
                <a:solidFill>
                  <a:schemeClr val="tx1"/>
                </a:solidFill>
                <a:latin typeface="Times New Roman" pitchFamily="18" charset="0"/>
              </a:defRPr>
            </a:lvl3pPr>
            <a:lvl4pPr marL="2355850" indent="-457200">
              <a:defRPr sz="2400">
                <a:solidFill>
                  <a:schemeClr val="tx1"/>
                </a:solidFill>
                <a:latin typeface="Times New Roman" pitchFamily="18" charset="0"/>
              </a:defRPr>
            </a:lvl4pPr>
            <a:lvl5pPr marL="2992438" indent="-457200">
              <a:defRPr sz="2400">
                <a:solidFill>
                  <a:schemeClr val="tx1"/>
                </a:solidFill>
                <a:latin typeface="Times New Roman" pitchFamily="18" charset="0"/>
              </a:defRPr>
            </a:lvl5pPr>
            <a:lvl6pPr marL="3449638" indent="-457200" fontAlgn="base">
              <a:spcBef>
                <a:spcPct val="0"/>
              </a:spcBef>
              <a:spcAft>
                <a:spcPct val="0"/>
              </a:spcAft>
              <a:defRPr sz="2400">
                <a:solidFill>
                  <a:schemeClr val="tx1"/>
                </a:solidFill>
                <a:latin typeface="Times New Roman" pitchFamily="18" charset="0"/>
              </a:defRPr>
            </a:lvl6pPr>
            <a:lvl7pPr marL="3906838" indent="-457200" fontAlgn="base">
              <a:spcBef>
                <a:spcPct val="0"/>
              </a:spcBef>
              <a:spcAft>
                <a:spcPct val="0"/>
              </a:spcAft>
              <a:defRPr sz="2400">
                <a:solidFill>
                  <a:schemeClr val="tx1"/>
                </a:solidFill>
                <a:latin typeface="Times New Roman" pitchFamily="18" charset="0"/>
              </a:defRPr>
            </a:lvl7pPr>
            <a:lvl8pPr marL="4364038" indent="-457200" fontAlgn="base">
              <a:spcBef>
                <a:spcPct val="0"/>
              </a:spcBef>
              <a:spcAft>
                <a:spcPct val="0"/>
              </a:spcAft>
              <a:defRPr sz="2400">
                <a:solidFill>
                  <a:schemeClr val="tx1"/>
                </a:solidFill>
                <a:latin typeface="Times New Roman" pitchFamily="18" charset="0"/>
              </a:defRPr>
            </a:lvl8pPr>
            <a:lvl9pPr marL="4821238" indent="-457200" fontAlgn="base">
              <a:spcBef>
                <a:spcPct val="0"/>
              </a:spcBef>
              <a:spcAft>
                <a:spcPct val="0"/>
              </a:spcAft>
              <a:defRPr sz="2400">
                <a:solidFill>
                  <a:schemeClr val="tx1"/>
                </a:solidFill>
                <a:latin typeface="Times New Roman" pitchFamily="18" charset="0"/>
              </a:defRPr>
            </a:lvl9pPr>
          </a:lstStyle>
          <a:p>
            <a:r>
              <a:rPr lang="en-GB" sz="1600" b="1" dirty="0">
                <a:latin typeface="Arial" charset="0"/>
              </a:rPr>
              <a:t>Head: </a:t>
            </a:r>
          </a:p>
          <a:p>
            <a:r>
              <a:rPr lang="en-GB" sz="1600" b="1" dirty="0" smtClean="0">
                <a:latin typeface="Arial" charset="0"/>
              </a:rPr>
              <a:t>PD DI Dr Guenter LANGERGRABER</a:t>
            </a:r>
            <a:endParaRPr lang="en-GB" sz="1600" b="1" dirty="0">
              <a:latin typeface="Arial" charset="0"/>
            </a:endParaRPr>
          </a:p>
          <a:p>
            <a:r>
              <a:rPr lang="en-GB" sz="1600" dirty="0" smtClean="0">
                <a:latin typeface="Arial" charset="0"/>
              </a:rPr>
              <a:t>www.wau.boku.ac.at</a:t>
            </a:r>
            <a:endParaRPr lang="en-GB" sz="1600" dirty="0">
              <a:latin typeface="Arial" charset="0"/>
            </a:endParaRPr>
          </a:p>
          <a:p>
            <a:endParaRPr lang="en-GB" sz="1600" b="1" dirty="0">
              <a:latin typeface="Arial" charset="0"/>
            </a:endParaRPr>
          </a:p>
          <a:p>
            <a:pPr>
              <a:spcAft>
                <a:spcPct val="20000"/>
              </a:spcAft>
              <a:buFont typeface="Wingdings" pitchFamily="2" charset="2"/>
              <a:buChar char="§"/>
            </a:pPr>
            <a:r>
              <a:rPr lang="en-GB" sz="1600" b="1" dirty="0">
                <a:solidFill>
                  <a:srgbClr val="0073AF"/>
                </a:solidFill>
                <a:latin typeface="Arial" charset="0"/>
              </a:rPr>
              <a:t>Institute of Sanitary Engineering and Water Pollution Control</a:t>
            </a:r>
          </a:p>
          <a:p>
            <a:pPr>
              <a:spcAft>
                <a:spcPct val="20000"/>
              </a:spcAft>
              <a:buFont typeface="Wingdings" pitchFamily="2" charset="2"/>
              <a:buChar char="§"/>
            </a:pPr>
            <a:r>
              <a:rPr lang="en-GB" sz="1600" dirty="0">
                <a:latin typeface="Arial" charset="0"/>
              </a:rPr>
              <a:t>Institute of Hydrobiology and Aquatic Ecosystem Management</a:t>
            </a:r>
          </a:p>
          <a:p>
            <a:pPr>
              <a:spcAft>
                <a:spcPct val="20000"/>
              </a:spcAft>
              <a:buFont typeface="Wingdings" pitchFamily="2" charset="2"/>
              <a:buChar char="§"/>
            </a:pPr>
            <a:r>
              <a:rPr lang="en-GB" sz="1600" dirty="0">
                <a:latin typeface="Arial" charset="0"/>
              </a:rPr>
              <a:t>Institute of Waste Management</a:t>
            </a:r>
          </a:p>
          <a:p>
            <a:pPr>
              <a:spcAft>
                <a:spcPct val="20000"/>
              </a:spcAft>
              <a:buFont typeface="Wingdings" pitchFamily="2" charset="2"/>
              <a:buChar char="§"/>
            </a:pPr>
            <a:r>
              <a:rPr lang="en-GB" sz="1600" dirty="0">
                <a:latin typeface="Arial" charset="0"/>
              </a:rPr>
              <a:t>Institute of Meteorology </a:t>
            </a:r>
            <a:r>
              <a:rPr lang="en-GB" sz="1600" dirty="0" smtClean="0">
                <a:latin typeface="Arial" charset="0"/>
              </a:rPr>
              <a:t>and Climatology </a:t>
            </a:r>
            <a:endParaRPr lang="en-GB" sz="1600" dirty="0">
              <a:latin typeface="Arial" charset="0"/>
            </a:endParaRPr>
          </a:p>
          <a:p>
            <a:pPr>
              <a:spcAft>
                <a:spcPct val="20000"/>
              </a:spcAft>
              <a:buFont typeface="Wingdings" pitchFamily="2" charset="2"/>
              <a:buChar char="§"/>
            </a:pPr>
            <a:r>
              <a:rPr lang="en-GB" sz="1600" dirty="0">
                <a:latin typeface="Arial" charset="0"/>
              </a:rPr>
              <a:t>Institute of </a:t>
            </a:r>
            <a:r>
              <a:rPr lang="en-GB" sz="1600" smtClean="0">
                <a:latin typeface="Arial" charset="0"/>
              </a:rPr>
              <a:t>Soil Physics and </a:t>
            </a:r>
            <a:r>
              <a:rPr lang="en-GB" sz="1600" dirty="0">
                <a:latin typeface="Arial" charset="0"/>
              </a:rPr>
              <a:t>Rural Water Management</a:t>
            </a:r>
          </a:p>
          <a:p>
            <a:pPr>
              <a:spcAft>
                <a:spcPct val="20000"/>
              </a:spcAft>
              <a:buFont typeface="Wingdings" pitchFamily="2" charset="2"/>
              <a:buChar char="§"/>
            </a:pPr>
            <a:r>
              <a:rPr lang="en-GB" sz="1600" dirty="0">
                <a:latin typeface="Arial" charset="0"/>
              </a:rPr>
              <a:t>Institute of Hydrology and Water </a:t>
            </a:r>
            <a:r>
              <a:rPr lang="en-GB" sz="1600" dirty="0" smtClean="0">
                <a:latin typeface="Arial" charset="0"/>
              </a:rPr>
              <a:t>Management</a:t>
            </a:r>
          </a:p>
          <a:p>
            <a:pPr>
              <a:spcAft>
                <a:spcPct val="20000"/>
              </a:spcAft>
              <a:buFont typeface="Wingdings" pitchFamily="2" charset="2"/>
              <a:buChar char="§"/>
            </a:pPr>
            <a:r>
              <a:rPr lang="en-GB" sz="1600" dirty="0" smtClean="0">
                <a:latin typeface="Arial" charset="0"/>
              </a:rPr>
              <a:t>Institute of Safety and Risk Sciences</a:t>
            </a:r>
          </a:p>
          <a:p>
            <a:pPr>
              <a:spcAft>
                <a:spcPct val="20000"/>
              </a:spcAft>
              <a:buFont typeface="Wingdings" pitchFamily="2" charset="2"/>
              <a:buChar char="§"/>
            </a:pPr>
            <a:r>
              <a:rPr lang="en-US" sz="1600" dirty="0">
                <a:latin typeface="Arial" charset="0"/>
              </a:rPr>
              <a:t>Institute of Hydraulic Engineering and River Research</a:t>
            </a:r>
            <a:endParaRPr lang="en-GB" sz="1600" dirty="0">
              <a:latin typeface="Arial" charset="0"/>
            </a:endParaRPr>
          </a:p>
          <a:p>
            <a:pPr>
              <a:spcAft>
                <a:spcPct val="20000"/>
              </a:spcAft>
              <a:buFont typeface="Wingdings" pitchFamily="2" charset="2"/>
              <a:buChar char="§"/>
            </a:pPr>
            <a:r>
              <a:rPr lang="en-GB" sz="1600" dirty="0">
                <a:latin typeface="Arial" charset="0"/>
              </a:rPr>
              <a:t>Workshops of the Hydraulic Engineering Institutes</a:t>
            </a:r>
          </a:p>
        </p:txBody>
      </p:sp>
    </p:spTree>
    <p:extLst>
      <p:ext uri="{BB962C8B-B14F-4D97-AF65-F5344CB8AC3E}">
        <p14:creationId xmlns:p14="http://schemas.microsoft.com/office/powerpoint/2010/main" val="1191334292"/>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1"/>
          </p:nvPr>
        </p:nvSpPr>
        <p:spPr/>
        <p:txBody>
          <a:bodyPr/>
          <a:lstStyle/>
          <a:p>
            <a:fld id="{9F304118-8C9B-4F64-9EE1-50D94E53B239}" type="slidenum">
              <a:rPr lang="de-DE"/>
              <a:pPr/>
              <a:t>9</a:t>
            </a:fld>
            <a:endParaRPr lang="de-DE"/>
          </a:p>
        </p:txBody>
      </p:sp>
      <p:sp>
        <p:nvSpPr>
          <p:cNvPr id="253954" name="Text Box 2"/>
          <p:cNvSpPr txBox="1">
            <a:spLocks noChangeArrowheads="1"/>
          </p:cNvSpPr>
          <p:nvPr/>
        </p:nvSpPr>
        <p:spPr bwMode="auto">
          <a:xfrm>
            <a:off x="858838" y="1671638"/>
            <a:ext cx="7643812"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GB" sz="2400">
              <a:latin typeface="Times New Roman" pitchFamily="18" charset="0"/>
            </a:endParaRPr>
          </a:p>
          <a:p>
            <a:pPr eaLnBrk="0" hangingPunct="0"/>
            <a:endParaRPr lang="en-GB" sz="2400">
              <a:latin typeface="Times New Roman" pitchFamily="18" charset="0"/>
            </a:endParaRPr>
          </a:p>
        </p:txBody>
      </p:sp>
      <p:sp>
        <p:nvSpPr>
          <p:cNvPr id="253955" name="Text Box 3"/>
          <p:cNvSpPr txBox="1">
            <a:spLocks noChangeArrowheads="1"/>
          </p:cNvSpPr>
          <p:nvPr/>
        </p:nvSpPr>
        <p:spPr bwMode="auto">
          <a:xfrm>
            <a:off x="719138" y="1258888"/>
            <a:ext cx="6121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500" b="1"/>
              <a:t>Institute of Sanitary Engineering and Water Pollution Control</a:t>
            </a:r>
            <a:endParaRPr lang="en-GB" sz="2500" b="1"/>
          </a:p>
        </p:txBody>
      </p:sp>
      <p:sp>
        <p:nvSpPr>
          <p:cNvPr id="253956" name="Text Box 4"/>
          <p:cNvSpPr txBox="1">
            <a:spLocks noChangeArrowheads="1"/>
          </p:cNvSpPr>
          <p:nvPr/>
        </p:nvSpPr>
        <p:spPr bwMode="auto">
          <a:xfrm>
            <a:off x="719138" y="2555875"/>
            <a:ext cx="8281987"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defTabSz="892175">
              <a:tabLst>
                <a:tab pos="628650" algn="l"/>
              </a:tabLst>
              <a:defRPr sz="2400">
                <a:solidFill>
                  <a:schemeClr val="tx1"/>
                </a:solidFill>
                <a:latin typeface="Times New Roman" pitchFamily="18" charset="0"/>
              </a:defRPr>
            </a:lvl1pPr>
            <a:lvl2pPr marL="628650" defTabSz="892175">
              <a:tabLst>
                <a:tab pos="628650" algn="l"/>
              </a:tabLst>
              <a:defRPr sz="2400">
                <a:solidFill>
                  <a:schemeClr val="tx1"/>
                </a:solidFill>
                <a:latin typeface="Times New Roman" pitchFamily="18" charset="0"/>
              </a:defRPr>
            </a:lvl2pPr>
            <a:lvl3pPr marL="1349375" indent="-457200" defTabSz="892175">
              <a:tabLst>
                <a:tab pos="628650" algn="l"/>
              </a:tabLst>
              <a:defRPr sz="2400">
                <a:solidFill>
                  <a:schemeClr val="tx1"/>
                </a:solidFill>
                <a:latin typeface="Times New Roman" pitchFamily="18" charset="0"/>
              </a:defRPr>
            </a:lvl3pPr>
            <a:lvl4pPr marL="2355850" indent="-457200" defTabSz="892175">
              <a:tabLst>
                <a:tab pos="628650" algn="l"/>
              </a:tabLst>
              <a:defRPr sz="2400">
                <a:solidFill>
                  <a:schemeClr val="tx1"/>
                </a:solidFill>
                <a:latin typeface="Times New Roman" pitchFamily="18" charset="0"/>
              </a:defRPr>
            </a:lvl4pPr>
            <a:lvl5pPr marL="2992438" indent="-457200" defTabSz="892175">
              <a:tabLst>
                <a:tab pos="628650" algn="l"/>
              </a:tabLst>
              <a:defRPr sz="2400">
                <a:solidFill>
                  <a:schemeClr val="tx1"/>
                </a:solidFill>
                <a:latin typeface="Times New Roman" pitchFamily="18" charset="0"/>
              </a:defRPr>
            </a:lvl5pPr>
            <a:lvl6pPr marL="3449638" indent="-457200" defTabSz="892175" fontAlgn="base">
              <a:spcBef>
                <a:spcPct val="0"/>
              </a:spcBef>
              <a:spcAft>
                <a:spcPct val="0"/>
              </a:spcAft>
              <a:tabLst>
                <a:tab pos="628650" algn="l"/>
              </a:tabLst>
              <a:defRPr sz="2400">
                <a:solidFill>
                  <a:schemeClr val="tx1"/>
                </a:solidFill>
                <a:latin typeface="Times New Roman" pitchFamily="18" charset="0"/>
              </a:defRPr>
            </a:lvl6pPr>
            <a:lvl7pPr marL="3906838" indent="-457200" defTabSz="892175" fontAlgn="base">
              <a:spcBef>
                <a:spcPct val="0"/>
              </a:spcBef>
              <a:spcAft>
                <a:spcPct val="0"/>
              </a:spcAft>
              <a:tabLst>
                <a:tab pos="628650" algn="l"/>
              </a:tabLst>
              <a:defRPr sz="2400">
                <a:solidFill>
                  <a:schemeClr val="tx1"/>
                </a:solidFill>
                <a:latin typeface="Times New Roman" pitchFamily="18" charset="0"/>
              </a:defRPr>
            </a:lvl7pPr>
            <a:lvl8pPr marL="4364038" indent="-457200" defTabSz="892175" fontAlgn="base">
              <a:spcBef>
                <a:spcPct val="0"/>
              </a:spcBef>
              <a:spcAft>
                <a:spcPct val="0"/>
              </a:spcAft>
              <a:tabLst>
                <a:tab pos="628650" algn="l"/>
              </a:tabLst>
              <a:defRPr sz="2400">
                <a:solidFill>
                  <a:schemeClr val="tx1"/>
                </a:solidFill>
                <a:latin typeface="Times New Roman" pitchFamily="18" charset="0"/>
              </a:defRPr>
            </a:lvl8pPr>
            <a:lvl9pPr marL="4821238" indent="-457200" defTabSz="892175" fontAlgn="base">
              <a:spcBef>
                <a:spcPct val="0"/>
              </a:spcBef>
              <a:spcAft>
                <a:spcPct val="0"/>
              </a:spcAft>
              <a:tabLst>
                <a:tab pos="628650" algn="l"/>
              </a:tabLst>
              <a:defRPr sz="2400">
                <a:solidFill>
                  <a:schemeClr val="tx1"/>
                </a:solidFill>
                <a:latin typeface="Times New Roman" pitchFamily="18" charset="0"/>
              </a:defRPr>
            </a:lvl9pPr>
          </a:lstStyle>
          <a:p>
            <a:r>
              <a:rPr lang="en-GB" sz="1600" b="1" dirty="0">
                <a:latin typeface="Arial" charset="0"/>
              </a:rPr>
              <a:t>Head: </a:t>
            </a:r>
            <a:r>
              <a:rPr lang="en-GB" sz="1600" b="1" dirty="0" err="1" smtClean="0">
                <a:latin typeface="Arial" charset="0"/>
              </a:rPr>
              <a:t>Univ.Prof</a:t>
            </a:r>
            <a:r>
              <a:rPr lang="en-GB" sz="1600" b="1" dirty="0" smtClean="0">
                <a:latin typeface="Arial" charset="0"/>
              </a:rPr>
              <a:t>. </a:t>
            </a:r>
            <a:r>
              <a:rPr lang="en-GB" sz="1600" b="1" dirty="0">
                <a:latin typeface="Arial" charset="0"/>
              </a:rPr>
              <a:t>DI </a:t>
            </a:r>
            <a:r>
              <a:rPr lang="en-GB" sz="1600" b="1" dirty="0" err="1">
                <a:latin typeface="Arial" charset="0"/>
              </a:rPr>
              <a:t>Dr.</a:t>
            </a:r>
            <a:r>
              <a:rPr lang="en-GB" sz="1600" b="1" dirty="0">
                <a:latin typeface="Arial" charset="0"/>
              </a:rPr>
              <a:t> Thomas ERTL </a:t>
            </a:r>
            <a:endParaRPr lang="en-GB" sz="1600" b="1" dirty="0" smtClean="0">
              <a:latin typeface="Arial" charset="0"/>
            </a:endParaRPr>
          </a:p>
          <a:p>
            <a:endParaRPr lang="en-GB" sz="1600" b="1" dirty="0">
              <a:latin typeface="Arial" charset="0"/>
            </a:endParaRPr>
          </a:p>
          <a:p>
            <a:r>
              <a:rPr lang="en-GB" sz="1600" b="1" dirty="0" smtClean="0">
                <a:latin typeface="Arial" charset="0"/>
              </a:rPr>
              <a:t>Staff</a:t>
            </a:r>
            <a:endParaRPr lang="en-GB" sz="1600" b="1" dirty="0">
              <a:latin typeface="Arial" charset="0"/>
            </a:endParaRPr>
          </a:p>
          <a:p>
            <a:pPr>
              <a:spcBef>
                <a:spcPct val="30000"/>
              </a:spcBef>
              <a:buFont typeface="Wingdings" pitchFamily="2" charset="2"/>
              <a:buChar char="§"/>
            </a:pPr>
            <a:r>
              <a:rPr lang="en-GB" sz="1600" dirty="0">
                <a:latin typeface="Arial" charset="0"/>
              </a:rPr>
              <a:t>about </a:t>
            </a:r>
            <a:r>
              <a:rPr lang="en-GB" sz="1600" dirty="0" smtClean="0">
                <a:latin typeface="Arial" charset="0"/>
              </a:rPr>
              <a:t>35 </a:t>
            </a:r>
            <a:r>
              <a:rPr lang="en-GB" sz="1600" dirty="0">
                <a:latin typeface="Arial" charset="0"/>
              </a:rPr>
              <a:t>persons </a:t>
            </a:r>
            <a:r>
              <a:rPr lang="en-GB" sz="1600" dirty="0" smtClean="0">
                <a:latin typeface="Arial" charset="0"/>
              </a:rPr>
              <a:t>(&gt; 20 </a:t>
            </a:r>
            <a:r>
              <a:rPr lang="en-GB" sz="1600" dirty="0">
                <a:latin typeface="Arial" charset="0"/>
              </a:rPr>
              <a:t>academics, about </a:t>
            </a:r>
            <a:r>
              <a:rPr lang="en-GB" sz="1600" dirty="0" smtClean="0">
                <a:latin typeface="Arial" charset="0"/>
              </a:rPr>
              <a:t>60 % of staff </a:t>
            </a:r>
            <a:r>
              <a:rPr lang="en-GB" sz="1600" dirty="0">
                <a:latin typeface="Arial" charset="0"/>
              </a:rPr>
              <a:t>paid by project money)</a:t>
            </a:r>
          </a:p>
          <a:p>
            <a:pPr>
              <a:spcBef>
                <a:spcPct val="30000"/>
              </a:spcBef>
              <a:buFont typeface="Wingdings" pitchFamily="2" charset="2"/>
              <a:buNone/>
            </a:pPr>
            <a:r>
              <a:rPr lang="en-GB" sz="1600" b="1" dirty="0">
                <a:latin typeface="Arial" charset="0"/>
              </a:rPr>
              <a:t>Infrastructure</a:t>
            </a:r>
          </a:p>
          <a:p>
            <a:pPr>
              <a:spcBef>
                <a:spcPct val="30000"/>
              </a:spcBef>
              <a:buFont typeface="Wingdings" pitchFamily="2" charset="2"/>
              <a:buChar char="§"/>
            </a:pPr>
            <a:r>
              <a:rPr lang="en-GB" sz="1600" dirty="0">
                <a:latin typeface="Arial" charset="0"/>
              </a:rPr>
              <a:t>technical laboratory hall </a:t>
            </a:r>
          </a:p>
          <a:p>
            <a:pPr>
              <a:spcBef>
                <a:spcPct val="30000"/>
              </a:spcBef>
              <a:buFont typeface="Wingdings" pitchFamily="2" charset="2"/>
              <a:buChar char="§"/>
            </a:pPr>
            <a:r>
              <a:rPr lang="en-GB" sz="1600" dirty="0">
                <a:latin typeface="Arial" charset="0"/>
              </a:rPr>
              <a:t>laboratory for chemical and physical water analysis</a:t>
            </a:r>
            <a:r>
              <a:rPr lang="de-DE" sz="1600" dirty="0">
                <a:latin typeface="Arial" charset="0"/>
              </a:rPr>
              <a:t> </a:t>
            </a:r>
            <a:endParaRPr lang="en-GB" sz="1600" dirty="0">
              <a:latin typeface="Arial" charset="0"/>
            </a:endParaRPr>
          </a:p>
          <a:p>
            <a:pPr>
              <a:spcBef>
                <a:spcPct val="30000"/>
              </a:spcBef>
              <a:buFont typeface="Wingdings" pitchFamily="2" charset="2"/>
              <a:buChar char="§"/>
            </a:pPr>
            <a:r>
              <a:rPr lang="en-GB" sz="1600" dirty="0">
                <a:latin typeface="Arial" charset="0"/>
              </a:rPr>
              <a:t>laboratory for microbiological water analysis</a:t>
            </a:r>
          </a:p>
          <a:p>
            <a:pPr>
              <a:spcBef>
                <a:spcPct val="30000"/>
              </a:spcBef>
              <a:buFont typeface="Wingdings" pitchFamily="2" charset="2"/>
              <a:buChar char="§"/>
            </a:pPr>
            <a:endParaRPr lang="en-GB" sz="1600" dirty="0">
              <a:latin typeface="Arial" charset="0"/>
            </a:endParaRPr>
          </a:p>
        </p:txBody>
      </p:sp>
    </p:spTree>
    <p:extLst>
      <p:ext uri="{BB962C8B-B14F-4D97-AF65-F5344CB8AC3E}">
        <p14:creationId xmlns:p14="http://schemas.microsoft.com/office/powerpoint/2010/main" val="271759830"/>
      </p:ext>
    </p:extLst>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BOKU-Marketing">
  <a:themeElements>
    <a:clrScheme name="">
      <a:dk1>
        <a:srgbClr val="000000"/>
      </a:dk1>
      <a:lt1>
        <a:srgbClr val="FFFFFF"/>
      </a:lt1>
      <a:dk2>
        <a:srgbClr val="A6173B"/>
      </a:dk2>
      <a:lt2>
        <a:srgbClr val="666369"/>
      </a:lt2>
      <a:accent1>
        <a:srgbClr val="DBDADC"/>
      </a:accent1>
      <a:accent2>
        <a:srgbClr val="D49486"/>
      </a:accent2>
      <a:accent3>
        <a:srgbClr val="FFFFFF"/>
      </a:accent3>
      <a:accent4>
        <a:srgbClr val="000000"/>
      </a:accent4>
      <a:accent5>
        <a:srgbClr val="EAEAEB"/>
      </a:accent5>
      <a:accent6>
        <a:srgbClr val="C08679"/>
      </a:accent6>
      <a:hlink>
        <a:srgbClr val="CCCCFF"/>
      </a:hlink>
      <a:folHlink>
        <a:srgbClr val="B5B3B7"/>
      </a:folHlink>
    </a:clrScheme>
    <a:fontScheme name="BOKU-Marketing">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600" b="0" i="0" u="none" strike="noStrike" cap="none" normalizeH="0" baseline="0" smtClean="0">
            <a:ln>
              <a:noFill/>
            </a:ln>
            <a:solidFill>
              <a:schemeClr val="tx1"/>
            </a:solidFill>
            <a:effectLst/>
            <a:latin typeface="Arial" charset="0"/>
          </a:defRPr>
        </a:defPPr>
      </a:lstStyle>
    </a:lnDef>
  </a:objectDefaults>
  <a:extraClrSchemeLst>
    <a:extraClrScheme>
      <a:clrScheme name="BOKU-Market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KU-Market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KU-Market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KU-Market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KU-Market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KU-Market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KU-Market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OKU-Marketing 8">
        <a:dk1>
          <a:srgbClr val="000000"/>
        </a:dk1>
        <a:lt1>
          <a:srgbClr val="FFFFFF"/>
        </a:lt1>
        <a:dk2>
          <a:srgbClr val="CE0025"/>
        </a:dk2>
        <a:lt2>
          <a:srgbClr val="464646"/>
        </a:lt2>
        <a:accent1>
          <a:srgbClr val="E1E1E1"/>
        </a:accent1>
        <a:accent2>
          <a:srgbClr val="3333CC"/>
        </a:accent2>
        <a:accent3>
          <a:srgbClr val="FFFFFF"/>
        </a:accent3>
        <a:accent4>
          <a:srgbClr val="000000"/>
        </a:accent4>
        <a:accent5>
          <a:srgbClr val="EEEEEE"/>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G:\UL\ULU\daten\martin\_atexte\boku\Vizerektorat\CD\BOKU-Marketing.ppt</Template>
  <TotalTime>0</TotalTime>
  <Words>2539</Words>
  <Application>Microsoft Office PowerPoint</Application>
  <PresentationFormat>Benutzerdefiniert</PresentationFormat>
  <Paragraphs>356</Paragraphs>
  <Slides>37</Slides>
  <Notes>3</Notes>
  <HiddenSlides>6</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37</vt:i4>
      </vt:variant>
    </vt:vector>
  </HeadingPairs>
  <TitlesOfParts>
    <vt:vector size="44" baseType="lpstr">
      <vt:lpstr>Arial</vt:lpstr>
      <vt:lpstr>Arial Narrow</vt:lpstr>
      <vt:lpstr>Symbol</vt:lpstr>
      <vt:lpstr>Times New Roman</vt:lpstr>
      <vt:lpstr>Wingdings</vt:lpstr>
      <vt:lpstr>BOKU-Marketing</vt:lpstr>
      <vt:lpstr>Dokument</vt:lpstr>
      <vt:lpstr>Small wastewater treatment plants in Austria    Guenter Langergraber  IWA Fellow Head of the Department  of Water, Atmosphere and Environment  SWARM Workshop on innovative practices  in the EU water sector: barriers and opportunities  9 May 2019, Vienna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Management of (small) Wastewater treatment plants in Austria    Guenter Langergraber  IWA Fellow Head of the Department  of Water, Atmosphere and Environment  SWARM Workshop on innovative practices  in the EU water sector: barriers and opportunities  9 May 2019, Vienna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-gl-</dc:creator>
  <cp:lastModifiedBy>Windows-Benutzer</cp:lastModifiedBy>
  <cp:revision>252</cp:revision>
  <dcterms:created xsi:type="dcterms:W3CDTF">2003-09-23T06:28:36Z</dcterms:created>
  <dcterms:modified xsi:type="dcterms:W3CDTF">2019-05-09T07:41:35Z</dcterms:modified>
</cp:coreProperties>
</file>